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1"/>
  </p:sldMasterIdLst>
  <p:notesMasterIdLst>
    <p:notesMasterId r:id="rId26"/>
  </p:notesMasterIdLst>
  <p:sldIdLst>
    <p:sldId id="256" r:id="rId2"/>
    <p:sldId id="294" r:id="rId3"/>
    <p:sldId id="293" r:id="rId4"/>
    <p:sldId id="262" r:id="rId5"/>
    <p:sldId id="263" r:id="rId6"/>
    <p:sldId id="264" r:id="rId7"/>
    <p:sldId id="266" r:id="rId8"/>
    <p:sldId id="268" r:id="rId9"/>
    <p:sldId id="271" r:id="rId10"/>
    <p:sldId id="269" r:id="rId11"/>
    <p:sldId id="270" r:id="rId12"/>
    <p:sldId id="272" r:id="rId13"/>
    <p:sldId id="273" r:id="rId14"/>
    <p:sldId id="286" r:id="rId15"/>
    <p:sldId id="275" r:id="rId16"/>
    <p:sldId id="295" r:id="rId17"/>
    <p:sldId id="296" r:id="rId18"/>
    <p:sldId id="276" r:id="rId19"/>
    <p:sldId id="278" r:id="rId20"/>
    <p:sldId id="279" r:id="rId21"/>
    <p:sldId id="291" r:id="rId22"/>
    <p:sldId id="292" r:id="rId23"/>
    <p:sldId id="283" r:id="rId24"/>
    <p:sldId id="29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68"/>
    <p:restoredTop sz="77134"/>
  </p:normalViewPr>
  <p:slideViewPr>
    <p:cSldViewPr snapToGrid="0" snapToObjects="1">
      <p:cViewPr varScale="1">
        <p:scale>
          <a:sx n="86" d="100"/>
          <a:sy n="86" d="100"/>
        </p:scale>
        <p:origin x="1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8478D-6F78-44BF-A440-3A262E7D64D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E5EE5B7-A1B4-4E11-9686-B9B5D670180F}">
      <dgm:prSet/>
      <dgm:spPr/>
      <dgm:t>
        <a:bodyPr/>
        <a:lstStyle/>
        <a:p>
          <a:r>
            <a:rPr lang="en-GB" dirty="0"/>
            <a:t>First </a:t>
          </a:r>
          <a:r>
            <a:rPr lang="en-GB" i="0" dirty="0"/>
            <a:t>computational </a:t>
          </a:r>
          <a:r>
            <a:rPr lang="en-GB" dirty="0"/>
            <a:t>model of TB across the whole lung that incorporates environmental conditions within the organ</a:t>
          </a:r>
          <a:endParaRPr lang="en-US" dirty="0"/>
        </a:p>
      </dgm:t>
    </dgm:pt>
    <dgm:pt modelId="{D47EC1C4-0EC2-43F2-AD08-86B43D8CE846}" type="parTrans" cxnId="{3D19B783-8411-4ABE-83F9-7D9F86DFB15F}">
      <dgm:prSet/>
      <dgm:spPr/>
      <dgm:t>
        <a:bodyPr/>
        <a:lstStyle/>
        <a:p>
          <a:endParaRPr lang="en-US"/>
        </a:p>
      </dgm:t>
    </dgm:pt>
    <dgm:pt modelId="{133590DF-6D5A-4823-98DC-A20D2A2BEE51}" type="sibTrans" cxnId="{3D19B783-8411-4ABE-83F9-7D9F86DFB15F}">
      <dgm:prSet/>
      <dgm:spPr/>
      <dgm:t>
        <a:bodyPr/>
        <a:lstStyle/>
        <a:p>
          <a:endParaRPr lang="en-US"/>
        </a:p>
      </dgm:t>
    </dgm:pt>
    <dgm:pt modelId="{213F101F-B25A-47BB-A1E0-3B698C0ED641}">
      <dgm:prSet/>
      <dgm:spPr/>
      <dgm:t>
        <a:bodyPr/>
        <a:lstStyle/>
        <a:p>
          <a:r>
            <a:rPr lang="en-GB" dirty="0"/>
            <a:t>Understand how environmental heterogeneity impacts disease</a:t>
          </a:r>
          <a:endParaRPr lang="en-US" dirty="0"/>
        </a:p>
      </dgm:t>
    </dgm:pt>
    <dgm:pt modelId="{C3F38C94-4589-42FF-90AF-53024F49F302}" type="parTrans" cxnId="{C4EE935C-0BA5-48B4-A6E4-5CA57660B9AD}">
      <dgm:prSet/>
      <dgm:spPr/>
      <dgm:t>
        <a:bodyPr/>
        <a:lstStyle/>
        <a:p>
          <a:endParaRPr lang="en-US"/>
        </a:p>
      </dgm:t>
    </dgm:pt>
    <dgm:pt modelId="{D35B4261-8293-4DC3-AE01-C35F0419B702}" type="sibTrans" cxnId="{C4EE935C-0BA5-48B4-A6E4-5CA57660B9AD}">
      <dgm:prSet/>
      <dgm:spPr/>
      <dgm:t>
        <a:bodyPr/>
        <a:lstStyle/>
        <a:p>
          <a:endParaRPr lang="en-US"/>
        </a:p>
      </dgm:t>
    </dgm:pt>
    <dgm:pt modelId="{AF5DC95B-EEAD-43EA-99EB-52207998461C}">
      <dgm:prSet/>
      <dgm:spPr/>
      <dgm:t>
        <a:bodyPr/>
        <a:lstStyle/>
        <a:p>
          <a:r>
            <a:rPr lang="en-GB" dirty="0"/>
            <a:t>Study the locations of bacterial proliferation during different stages of infection</a:t>
          </a:r>
          <a:endParaRPr lang="en-US" dirty="0"/>
        </a:p>
      </dgm:t>
    </dgm:pt>
    <dgm:pt modelId="{E5B95448-BE9B-44F1-A468-2E2EBC3D2D55}" type="parTrans" cxnId="{85B68E44-20CF-408B-9A3E-0ECC13369C63}">
      <dgm:prSet/>
      <dgm:spPr/>
      <dgm:t>
        <a:bodyPr/>
        <a:lstStyle/>
        <a:p>
          <a:endParaRPr lang="en-US"/>
        </a:p>
      </dgm:t>
    </dgm:pt>
    <dgm:pt modelId="{597503E5-7798-41C7-B4BB-D03876B8719B}" type="sibTrans" cxnId="{85B68E44-20CF-408B-9A3E-0ECC13369C63}">
      <dgm:prSet/>
      <dgm:spPr/>
      <dgm:t>
        <a:bodyPr/>
        <a:lstStyle/>
        <a:p>
          <a:endParaRPr lang="en-US"/>
        </a:p>
      </dgm:t>
    </dgm:pt>
    <dgm:pt modelId="{06DCF847-3894-4215-962F-088ACE3CFA46}" type="pres">
      <dgm:prSet presAssocID="{8508478D-6F78-44BF-A440-3A262E7D64DA}" presName="root" presStyleCnt="0">
        <dgm:presLayoutVars>
          <dgm:dir/>
          <dgm:resizeHandles val="exact"/>
        </dgm:presLayoutVars>
      </dgm:prSet>
      <dgm:spPr/>
    </dgm:pt>
    <dgm:pt modelId="{7DBB33CA-9BB7-4234-9CA5-6909092C50D7}" type="pres">
      <dgm:prSet presAssocID="{9E5EE5B7-A1B4-4E11-9686-B9B5D670180F}" presName="compNode" presStyleCnt="0"/>
      <dgm:spPr/>
    </dgm:pt>
    <dgm:pt modelId="{47D4E951-ECD4-4678-A9A7-D764FD53E6FB}" type="pres">
      <dgm:prSet presAssocID="{9E5EE5B7-A1B4-4E11-9686-B9B5D670180F}" presName="bgRect" presStyleLbl="bgShp" presStyleIdx="0" presStyleCnt="3"/>
      <dgm:spPr/>
    </dgm:pt>
    <dgm:pt modelId="{A7A710B5-E073-4E5E-9779-E316E5D559C7}" type="pres">
      <dgm:prSet presAssocID="{9E5EE5B7-A1B4-4E11-9686-B9B5D670180F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6D573D04-1B83-47AC-A940-EBA8C2FAF29E}" type="pres">
      <dgm:prSet presAssocID="{9E5EE5B7-A1B4-4E11-9686-B9B5D670180F}" presName="spaceRect" presStyleCnt="0"/>
      <dgm:spPr/>
    </dgm:pt>
    <dgm:pt modelId="{0BCABAB7-D5DC-4C9D-A5B6-2B44DCD08436}" type="pres">
      <dgm:prSet presAssocID="{9E5EE5B7-A1B4-4E11-9686-B9B5D670180F}" presName="parTx" presStyleLbl="revTx" presStyleIdx="0" presStyleCnt="3">
        <dgm:presLayoutVars>
          <dgm:chMax val="0"/>
          <dgm:chPref val="0"/>
        </dgm:presLayoutVars>
      </dgm:prSet>
      <dgm:spPr/>
    </dgm:pt>
    <dgm:pt modelId="{36D8C8B9-213F-4E1A-81CE-5AFCC869F8E2}" type="pres">
      <dgm:prSet presAssocID="{133590DF-6D5A-4823-98DC-A20D2A2BEE51}" presName="sibTrans" presStyleCnt="0"/>
      <dgm:spPr/>
    </dgm:pt>
    <dgm:pt modelId="{B804AD6D-53DD-4B9A-BDA5-D19B3F8FEB32}" type="pres">
      <dgm:prSet presAssocID="{213F101F-B25A-47BB-A1E0-3B698C0ED641}" presName="compNode" presStyleCnt="0"/>
      <dgm:spPr/>
    </dgm:pt>
    <dgm:pt modelId="{812AE8CD-0366-4048-8A46-C93C988CF48F}" type="pres">
      <dgm:prSet presAssocID="{213F101F-B25A-47BB-A1E0-3B698C0ED641}" presName="bgRect" presStyleLbl="bgShp" presStyleIdx="1" presStyleCnt="3"/>
      <dgm:spPr/>
    </dgm:pt>
    <dgm:pt modelId="{9F60E88E-6344-4D36-B0DE-2D488CEB7AB3}" type="pres">
      <dgm:prSet presAssocID="{213F101F-B25A-47BB-A1E0-3B698C0ED641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62DBB427-3B3F-4800-A9FC-58889109F379}" type="pres">
      <dgm:prSet presAssocID="{213F101F-B25A-47BB-A1E0-3B698C0ED641}" presName="spaceRect" presStyleCnt="0"/>
      <dgm:spPr/>
    </dgm:pt>
    <dgm:pt modelId="{35932F9D-AD58-4816-9C1C-95E6C8F42582}" type="pres">
      <dgm:prSet presAssocID="{213F101F-B25A-47BB-A1E0-3B698C0ED641}" presName="parTx" presStyleLbl="revTx" presStyleIdx="1" presStyleCnt="3">
        <dgm:presLayoutVars>
          <dgm:chMax val="0"/>
          <dgm:chPref val="0"/>
        </dgm:presLayoutVars>
      </dgm:prSet>
      <dgm:spPr/>
    </dgm:pt>
    <dgm:pt modelId="{4AA7A69E-D12E-4644-AB4C-9B2D2B5747FE}" type="pres">
      <dgm:prSet presAssocID="{D35B4261-8293-4DC3-AE01-C35F0419B702}" presName="sibTrans" presStyleCnt="0"/>
      <dgm:spPr/>
    </dgm:pt>
    <dgm:pt modelId="{E4F24465-6DA5-4532-B91F-93A00F39F616}" type="pres">
      <dgm:prSet presAssocID="{AF5DC95B-EEAD-43EA-99EB-52207998461C}" presName="compNode" presStyleCnt="0"/>
      <dgm:spPr/>
    </dgm:pt>
    <dgm:pt modelId="{18ADFD79-6C68-43D4-BFD9-62E6D3DFA379}" type="pres">
      <dgm:prSet presAssocID="{AF5DC95B-EEAD-43EA-99EB-52207998461C}" presName="bgRect" presStyleLbl="bgShp" presStyleIdx="2" presStyleCnt="3"/>
      <dgm:spPr/>
    </dgm:pt>
    <dgm:pt modelId="{8F54EAD3-DEA4-4A8F-9CB0-4BAE6E3E6504}" type="pres">
      <dgm:prSet presAssocID="{AF5DC95B-EEAD-43EA-99EB-52207998461C}" presName="iconRect" presStyleLbl="node1" presStyleIdx="2" presStyleCnt="3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1B219811-CBF6-4D3C-89C7-D1A5C6047E58}" type="pres">
      <dgm:prSet presAssocID="{AF5DC95B-EEAD-43EA-99EB-52207998461C}" presName="spaceRect" presStyleCnt="0"/>
      <dgm:spPr/>
    </dgm:pt>
    <dgm:pt modelId="{799EAF83-6860-4676-954F-3B926C9A467A}" type="pres">
      <dgm:prSet presAssocID="{AF5DC95B-EEAD-43EA-99EB-52207998461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E71AE1D-9727-4A57-97B4-E5311B15ACB4}" type="presOf" srcId="{AF5DC95B-EEAD-43EA-99EB-52207998461C}" destId="{799EAF83-6860-4676-954F-3B926C9A467A}" srcOrd="0" destOrd="0" presId="urn:microsoft.com/office/officeart/2018/2/layout/IconVerticalSolidList"/>
    <dgm:cxn modelId="{7967CB33-D6E8-44FE-B2F5-38E19B915D47}" type="presOf" srcId="{9E5EE5B7-A1B4-4E11-9686-B9B5D670180F}" destId="{0BCABAB7-D5DC-4C9D-A5B6-2B44DCD08436}" srcOrd="0" destOrd="0" presId="urn:microsoft.com/office/officeart/2018/2/layout/IconVerticalSolidList"/>
    <dgm:cxn modelId="{6638F543-A081-4B28-8AD9-3A2AF94819E5}" type="presOf" srcId="{213F101F-B25A-47BB-A1E0-3B698C0ED641}" destId="{35932F9D-AD58-4816-9C1C-95E6C8F42582}" srcOrd="0" destOrd="0" presId="urn:microsoft.com/office/officeart/2018/2/layout/IconVerticalSolidList"/>
    <dgm:cxn modelId="{85B68E44-20CF-408B-9A3E-0ECC13369C63}" srcId="{8508478D-6F78-44BF-A440-3A262E7D64DA}" destId="{AF5DC95B-EEAD-43EA-99EB-52207998461C}" srcOrd="2" destOrd="0" parTransId="{E5B95448-BE9B-44F1-A468-2E2EBC3D2D55}" sibTransId="{597503E5-7798-41C7-B4BB-D03876B8719B}"/>
    <dgm:cxn modelId="{AA838849-5A19-45E2-92E4-2F74EBEA3694}" type="presOf" srcId="{8508478D-6F78-44BF-A440-3A262E7D64DA}" destId="{06DCF847-3894-4215-962F-088ACE3CFA46}" srcOrd="0" destOrd="0" presId="urn:microsoft.com/office/officeart/2018/2/layout/IconVerticalSolidList"/>
    <dgm:cxn modelId="{C4EE935C-0BA5-48B4-A6E4-5CA57660B9AD}" srcId="{8508478D-6F78-44BF-A440-3A262E7D64DA}" destId="{213F101F-B25A-47BB-A1E0-3B698C0ED641}" srcOrd="1" destOrd="0" parTransId="{C3F38C94-4589-42FF-90AF-53024F49F302}" sibTransId="{D35B4261-8293-4DC3-AE01-C35F0419B702}"/>
    <dgm:cxn modelId="{3D19B783-8411-4ABE-83F9-7D9F86DFB15F}" srcId="{8508478D-6F78-44BF-A440-3A262E7D64DA}" destId="{9E5EE5B7-A1B4-4E11-9686-B9B5D670180F}" srcOrd="0" destOrd="0" parTransId="{D47EC1C4-0EC2-43F2-AD08-86B43D8CE846}" sibTransId="{133590DF-6D5A-4823-98DC-A20D2A2BEE51}"/>
    <dgm:cxn modelId="{030AA7EE-2862-4875-BC70-8ECB648AF4E2}" type="presParOf" srcId="{06DCF847-3894-4215-962F-088ACE3CFA46}" destId="{7DBB33CA-9BB7-4234-9CA5-6909092C50D7}" srcOrd="0" destOrd="0" presId="urn:microsoft.com/office/officeart/2018/2/layout/IconVerticalSolidList"/>
    <dgm:cxn modelId="{80D2414F-CB6D-4909-A2F9-77D63C3B48A9}" type="presParOf" srcId="{7DBB33CA-9BB7-4234-9CA5-6909092C50D7}" destId="{47D4E951-ECD4-4678-A9A7-D764FD53E6FB}" srcOrd="0" destOrd="0" presId="urn:microsoft.com/office/officeart/2018/2/layout/IconVerticalSolidList"/>
    <dgm:cxn modelId="{EBF5426A-4DCC-452E-8781-4934EA07B5F7}" type="presParOf" srcId="{7DBB33CA-9BB7-4234-9CA5-6909092C50D7}" destId="{A7A710B5-E073-4E5E-9779-E316E5D559C7}" srcOrd="1" destOrd="0" presId="urn:microsoft.com/office/officeart/2018/2/layout/IconVerticalSolidList"/>
    <dgm:cxn modelId="{27DDCDDC-3980-4C5F-9E33-E265AE2AEF48}" type="presParOf" srcId="{7DBB33CA-9BB7-4234-9CA5-6909092C50D7}" destId="{6D573D04-1B83-47AC-A940-EBA8C2FAF29E}" srcOrd="2" destOrd="0" presId="urn:microsoft.com/office/officeart/2018/2/layout/IconVerticalSolidList"/>
    <dgm:cxn modelId="{8AFAD6E2-488A-4985-B934-1308D95A10F2}" type="presParOf" srcId="{7DBB33CA-9BB7-4234-9CA5-6909092C50D7}" destId="{0BCABAB7-D5DC-4C9D-A5B6-2B44DCD08436}" srcOrd="3" destOrd="0" presId="urn:microsoft.com/office/officeart/2018/2/layout/IconVerticalSolidList"/>
    <dgm:cxn modelId="{0C4BE62F-F3B0-48BF-968A-488823DF4556}" type="presParOf" srcId="{06DCF847-3894-4215-962F-088ACE3CFA46}" destId="{36D8C8B9-213F-4E1A-81CE-5AFCC869F8E2}" srcOrd="1" destOrd="0" presId="urn:microsoft.com/office/officeart/2018/2/layout/IconVerticalSolidList"/>
    <dgm:cxn modelId="{B08140FD-D16B-40A6-B8F0-18DB789A01EA}" type="presParOf" srcId="{06DCF847-3894-4215-962F-088ACE3CFA46}" destId="{B804AD6D-53DD-4B9A-BDA5-D19B3F8FEB32}" srcOrd="2" destOrd="0" presId="urn:microsoft.com/office/officeart/2018/2/layout/IconVerticalSolidList"/>
    <dgm:cxn modelId="{7B03D7F6-A7EF-4B26-9015-5ED7D60EBAFD}" type="presParOf" srcId="{B804AD6D-53DD-4B9A-BDA5-D19B3F8FEB32}" destId="{812AE8CD-0366-4048-8A46-C93C988CF48F}" srcOrd="0" destOrd="0" presId="urn:microsoft.com/office/officeart/2018/2/layout/IconVerticalSolidList"/>
    <dgm:cxn modelId="{A882D1DE-0FA2-4D3B-8FF6-8217328417B9}" type="presParOf" srcId="{B804AD6D-53DD-4B9A-BDA5-D19B3F8FEB32}" destId="{9F60E88E-6344-4D36-B0DE-2D488CEB7AB3}" srcOrd="1" destOrd="0" presId="urn:microsoft.com/office/officeart/2018/2/layout/IconVerticalSolidList"/>
    <dgm:cxn modelId="{EDFD8AC7-F430-45BC-81B4-BAC8A3E8A7CA}" type="presParOf" srcId="{B804AD6D-53DD-4B9A-BDA5-D19B3F8FEB32}" destId="{62DBB427-3B3F-4800-A9FC-58889109F379}" srcOrd="2" destOrd="0" presId="urn:microsoft.com/office/officeart/2018/2/layout/IconVerticalSolidList"/>
    <dgm:cxn modelId="{88AC79D2-24B7-4E15-972F-4FA78BA65F88}" type="presParOf" srcId="{B804AD6D-53DD-4B9A-BDA5-D19B3F8FEB32}" destId="{35932F9D-AD58-4816-9C1C-95E6C8F42582}" srcOrd="3" destOrd="0" presId="urn:microsoft.com/office/officeart/2018/2/layout/IconVerticalSolidList"/>
    <dgm:cxn modelId="{093B87FE-0F99-45DE-8265-FCAE1D1F09E2}" type="presParOf" srcId="{06DCF847-3894-4215-962F-088ACE3CFA46}" destId="{4AA7A69E-D12E-4644-AB4C-9B2D2B5747FE}" srcOrd="3" destOrd="0" presId="urn:microsoft.com/office/officeart/2018/2/layout/IconVerticalSolidList"/>
    <dgm:cxn modelId="{F4A87589-8055-43E9-B384-6C4CAB84E5CC}" type="presParOf" srcId="{06DCF847-3894-4215-962F-088ACE3CFA46}" destId="{E4F24465-6DA5-4532-B91F-93A00F39F616}" srcOrd="4" destOrd="0" presId="urn:microsoft.com/office/officeart/2018/2/layout/IconVerticalSolidList"/>
    <dgm:cxn modelId="{3A38A805-2754-4167-9531-EE92E39B143D}" type="presParOf" srcId="{E4F24465-6DA5-4532-B91F-93A00F39F616}" destId="{18ADFD79-6C68-43D4-BFD9-62E6D3DFA379}" srcOrd="0" destOrd="0" presId="urn:microsoft.com/office/officeart/2018/2/layout/IconVerticalSolidList"/>
    <dgm:cxn modelId="{C6984A89-C97F-45C0-A702-E4A0645BD5D4}" type="presParOf" srcId="{E4F24465-6DA5-4532-B91F-93A00F39F616}" destId="{8F54EAD3-DEA4-4A8F-9CB0-4BAE6E3E6504}" srcOrd="1" destOrd="0" presId="urn:microsoft.com/office/officeart/2018/2/layout/IconVerticalSolidList"/>
    <dgm:cxn modelId="{3CA7EF3E-80E9-40D0-AF67-3CBA13D226D5}" type="presParOf" srcId="{E4F24465-6DA5-4532-B91F-93A00F39F616}" destId="{1B219811-CBF6-4D3C-89C7-D1A5C6047E58}" srcOrd="2" destOrd="0" presId="urn:microsoft.com/office/officeart/2018/2/layout/IconVerticalSolidList"/>
    <dgm:cxn modelId="{450133B6-AEAD-4CD7-8C9D-95E9445BC8D0}" type="presParOf" srcId="{E4F24465-6DA5-4532-B91F-93A00F39F616}" destId="{799EAF83-6860-4676-954F-3B926C9A467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38A470-A801-424C-A276-9BAF7D4C30AE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147F193-4EB0-4665-BE7B-AA6EB588645D}">
      <dgm:prSet/>
      <dgm:spPr/>
      <dgm:t>
        <a:bodyPr/>
        <a:lstStyle/>
        <a:p>
          <a:pPr>
            <a:defRPr cap="all"/>
          </a:pPr>
          <a:r>
            <a:rPr lang="en-US" dirty="0"/>
            <a:t>Computational &amp; mathematical models</a:t>
          </a:r>
        </a:p>
      </dgm:t>
    </dgm:pt>
    <dgm:pt modelId="{0DEF966B-1396-41C3-9C30-C6AF4EAD16B1}" type="parTrans" cxnId="{0C7EECF0-5D4C-4981-AF5B-7DBF1FF8B5C1}">
      <dgm:prSet/>
      <dgm:spPr/>
      <dgm:t>
        <a:bodyPr/>
        <a:lstStyle/>
        <a:p>
          <a:endParaRPr lang="en-US"/>
        </a:p>
      </dgm:t>
    </dgm:pt>
    <dgm:pt modelId="{3E5A23BC-49B7-44FE-8D1F-DD91ED000B62}" type="sibTrans" cxnId="{0C7EECF0-5D4C-4981-AF5B-7DBF1FF8B5C1}">
      <dgm:prSet/>
      <dgm:spPr/>
      <dgm:t>
        <a:bodyPr/>
        <a:lstStyle/>
        <a:p>
          <a:endParaRPr lang="en-US"/>
        </a:p>
      </dgm:t>
    </dgm:pt>
    <dgm:pt modelId="{8930FB20-58D3-4A7D-8D45-A6CF29C5FEC0}">
      <dgm:prSet/>
      <dgm:spPr/>
      <dgm:t>
        <a:bodyPr/>
        <a:lstStyle/>
        <a:p>
          <a:pPr>
            <a:defRPr cap="all"/>
          </a:pPr>
          <a:r>
            <a:rPr lang="en-US" dirty="0"/>
            <a:t>Mechanistic models</a:t>
          </a:r>
        </a:p>
        <a:p>
          <a:pPr>
            <a:defRPr cap="all"/>
          </a:pPr>
          <a:r>
            <a:rPr lang="en-US" dirty="0"/>
            <a:t>(SIMULATION)</a:t>
          </a:r>
        </a:p>
      </dgm:t>
    </dgm:pt>
    <dgm:pt modelId="{B7659C62-D9B1-46B9-A240-3D54883BE006}" type="parTrans" cxnId="{3A67B012-4597-4F4E-A558-83B364924FC5}">
      <dgm:prSet/>
      <dgm:spPr/>
      <dgm:t>
        <a:bodyPr/>
        <a:lstStyle/>
        <a:p>
          <a:endParaRPr lang="en-US"/>
        </a:p>
      </dgm:t>
    </dgm:pt>
    <dgm:pt modelId="{632BC53D-0E34-49A6-82F4-CF5FB9BBC124}" type="sibTrans" cxnId="{3A67B012-4597-4F4E-A558-83B364924FC5}">
      <dgm:prSet/>
      <dgm:spPr/>
      <dgm:t>
        <a:bodyPr/>
        <a:lstStyle/>
        <a:p>
          <a:endParaRPr lang="en-US"/>
        </a:p>
      </dgm:t>
    </dgm:pt>
    <dgm:pt modelId="{0299A3A5-6539-448D-8653-C37BA94F9D59}">
      <dgm:prSet/>
      <dgm:spPr/>
      <dgm:t>
        <a:bodyPr/>
        <a:lstStyle/>
        <a:p>
          <a:pPr>
            <a:defRPr cap="all"/>
          </a:pPr>
          <a:r>
            <a:rPr lang="en-US" dirty="0"/>
            <a:t>Supplementary to current models</a:t>
          </a:r>
        </a:p>
      </dgm:t>
    </dgm:pt>
    <dgm:pt modelId="{3C2B11F1-8357-43D7-A8FA-CB00AAD25A48}" type="parTrans" cxnId="{AF0B1161-A47D-42F9-BF3E-1ECE06CE264C}">
      <dgm:prSet/>
      <dgm:spPr/>
      <dgm:t>
        <a:bodyPr/>
        <a:lstStyle/>
        <a:p>
          <a:endParaRPr lang="en-US"/>
        </a:p>
      </dgm:t>
    </dgm:pt>
    <dgm:pt modelId="{F3EEF211-FF3A-455D-9E92-166E550623A9}" type="sibTrans" cxnId="{AF0B1161-A47D-42F9-BF3E-1ECE06CE264C}">
      <dgm:prSet/>
      <dgm:spPr/>
      <dgm:t>
        <a:bodyPr/>
        <a:lstStyle/>
        <a:p>
          <a:endParaRPr lang="en-US"/>
        </a:p>
      </dgm:t>
    </dgm:pt>
    <dgm:pt modelId="{534B309C-EE28-4DCC-A87C-0AE629AC5AB6}" type="pres">
      <dgm:prSet presAssocID="{7638A470-A801-424C-A276-9BAF7D4C30AE}" presName="root" presStyleCnt="0">
        <dgm:presLayoutVars>
          <dgm:dir/>
          <dgm:resizeHandles val="exact"/>
        </dgm:presLayoutVars>
      </dgm:prSet>
      <dgm:spPr/>
    </dgm:pt>
    <dgm:pt modelId="{45371983-EEB2-460C-8506-1734303DE76F}" type="pres">
      <dgm:prSet presAssocID="{C147F193-4EB0-4665-BE7B-AA6EB588645D}" presName="compNode" presStyleCnt="0"/>
      <dgm:spPr/>
    </dgm:pt>
    <dgm:pt modelId="{7A3A7F81-BF0D-43DA-990B-0E1116759437}" type="pres">
      <dgm:prSet presAssocID="{C147F193-4EB0-4665-BE7B-AA6EB588645D}" presName="iconBgRect" presStyleLbl="bgShp" presStyleIdx="0" presStyleCnt="3"/>
      <dgm:spPr/>
    </dgm:pt>
    <dgm:pt modelId="{CF466D39-9DA2-48F9-8840-DF3CF24BCCA1}" type="pres">
      <dgm:prSet presAssocID="{C147F193-4EB0-4665-BE7B-AA6EB588645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F248470C-7A87-480D-AB8C-370F5581CED6}" type="pres">
      <dgm:prSet presAssocID="{C147F193-4EB0-4665-BE7B-AA6EB588645D}" presName="spaceRect" presStyleCnt="0"/>
      <dgm:spPr/>
    </dgm:pt>
    <dgm:pt modelId="{112040D5-6A92-442D-92F9-1D7E71E5A77C}" type="pres">
      <dgm:prSet presAssocID="{C147F193-4EB0-4665-BE7B-AA6EB588645D}" presName="textRect" presStyleLbl="revTx" presStyleIdx="0" presStyleCnt="3">
        <dgm:presLayoutVars>
          <dgm:chMax val="1"/>
          <dgm:chPref val="1"/>
        </dgm:presLayoutVars>
      </dgm:prSet>
      <dgm:spPr/>
    </dgm:pt>
    <dgm:pt modelId="{E7E0EA60-C299-4F5D-B9A1-DB4F96B309E6}" type="pres">
      <dgm:prSet presAssocID="{3E5A23BC-49B7-44FE-8D1F-DD91ED000B62}" presName="sibTrans" presStyleCnt="0"/>
      <dgm:spPr/>
    </dgm:pt>
    <dgm:pt modelId="{8FA1D892-0C20-4731-8CDB-1BFBC8ACCBB3}" type="pres">
      <dgm:prSet presAssocID="{8930FB20-58D3-4A7D-8D45-A6CF29C5FEC0}" presName="compNode" presStyleCnt="0"/>
      <dgm:spPr/>
    </dgm:pt>
    <dgm:pt modelId="{F7B838AB-4DED-4702-BFB6-9C38F78F4AD7}" type="pres">
      <dgm:prSet presAssocID="{8930FB20-58D3-4A7D-8D45-A6CF29C5FEC0}" presName="iconBgRect" presStyleLbl="bgShp" presStyleIdx="1" presStyleCnt="3"/>
      <dgm:spPr/>
    </dgm:pt>
    <dgm:pt modelId="{6A6DCAC4-A9DC-46C0-B56E-8683ECBE3CAC}" type="pres">
      <dgm:prSet presAssocID="{8930FB20-58D3-4A7D-8D45-A6CF29C5FEC0}" presName="iconRect" presStyleLbl="node1" presStyleIdx="1" presStyleCnt="3" custLinFactNeighborX="-1453" custLinFactNeighborY="-2904"/>
      <dgm:spPr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E2326B61-36DD-4AAB-909D-31EE89BD75CD}" type="pres">
      <dgm:prSet presAssocID="{8930FB20-58D3-4A7D-8D45-A6CF29C5FEC0}" presName="spaceRect" presStyleCnt="0"/>
      <dgm:spPr/>
    </dgm:pt>
    <dgm:pt modelId="{E32DA081-ADD7-4B7E-A937-5086EF2CF7C4}" type="pres">
      <dgm:prSet presAssocID="{8930FB20-58D3-4A7D-8D45-A6CF29C5FEC0}" presName="textRect" presStyleLbl="revTx" presStyleIdx="1" presStyleCnt="3">
        <dgm:presLayoutVars>
          <dgm:chMax val="1"/>
          <dgm:chPref val="1"/>
        </dgm:presLayoutVars>
      </dgm:prSet>
      <dgm:spPr/>
    </dgm:pt>
    <dgm:pt modelId="{AFCC479D-F0E2-4179-94AD-AFCA276A3DE9}" type="pres">
      <dgm:prSet presAssocID="{632BC53D-0E34-49A6-82F4-CF5FB9BBC124}" presName="sibTrans" presStyleCnt="0"/>
      <dgm:spPr/>
    </dgm:pt>
    <dgm:pt modelId="{35ABAF72-119D-48E2-9738-97933B61B92E}" type="pres">
      <dgm:prSet presAssocID="{0299A3A5-6539-448D-8653-C37BA94F9D59}" presName="compNode" presStyleCnt="0"/>
      <dgm:spPr/>
    </dgm:pt>
    <dgm:pt modelId="{880280C7-0D40-4875-8CC9-E42279D70656}" type="pres">
      <dgm:prSet presAssocID="{0299A3A5-6539-448D-8653-C37BA94F9D59}" presName="iconBgRect" presStyleLbl="bgShp" presStyleIdx="2" presStyleCnt="3"/>
      <dgm:spPr/>
    </dgm:pt>
    <dgm:pt modelId="{CE736F2B-C30F-4889-B4AC-6923C16C3FFF}" type="pres">
      <dgm:prSet presAssocID="{0299A3A5-6539-448D-8653-C37BA94F9D59}" presName="iconRect" presStyleLbl="node1" presStyleIdx="2" presStyleCnt="3" custAng="0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/>
    </dgm:pt>
    <dgm:pt modelId="{E6E18BC3-52BB-4EE0-AAA9-B23E60A24E92}" type="pres">
      <dgm:prSet presAssocID="{0299A3A5-6539-448D-8653-C37BA94F9D59}" presName="spaceRect" presStyleCnt="0"/>
      <dgm:spPr/>
    </dgm:pt>
    <dgm:pt modelId="{BFCC3081-D12C-4A74-B5CB-967BB8059C92}" type="pres">
      <dgm:prSet presAssocID="{0299A3A5-6539-448D-8653-C37BA94F9D5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A67B012-4597-4F4E-A558-83B364924FC5}" srcId="{7638A470-A801-424C-A276-9BAF7D4C30AE}" destId="{8930FB20-58D3-4A7D-8D45-A6CF29C5FEC0}" srcOrd="1" destOrd="0" parTransId="{B7659C62-D9B1-46B9-A240-3D54883BE006}" sibTransId="{632BC53D-0E34-49A6-82F4-CF5FB9BBC124}"/>
    <dgm:cxn modelId="{B6D6654F-2187-4635-B8BD-9A14B73F1F8A}" type="presOf" srcId="{0299A3A5-6539-448D-8653-C37BA94F9D59}" destId="{BFCC3081-D12C-4A74-B5CB-967BB8059C92}" srcOrd="0" destOrd="0" presId="urn:microsoft.com/office/officeart/2018/5/layout/IconCircleLabelList"/>
    <dgm:cxn modelId="{A43EFB54-6E5A-438B-AF13-43818D7CA1BF}" type="presOf" srcId="{C147F193-4EB0-4665-BE7B-AA6EB588645D}" destId="{112040D5-6A92-442D-92F9-1D7E71E5A77C}" srcOrd="0" destOrd="0" presId="urn:microsoft.com/office/officeart/2018/5/layout/IconCircleLabelList"/>
    <dgm:cxn modelId="{B5DB4D60-529D-427F-BCF7-0C02ABCFFCFD}" type="presOf" srcId="{7638A470-A801-424C-A276-9BAF7D4C30AE}" destId="{534B309C-EE28-4DCC-A87C-0AE629AC5AB6}" srcOrd="0" destOrd="0" presId="urn:microsoft.com/office/officeart/2018/5/layout/IconCircleLabelList"/>
    <dgm:cxn modelId="{AF0B1161-A47D-42F9-BF3E-1ECE06CE264C}" srcId="{7638A470-A801-424C-A276-9BAF7D4C30AE}" destId="{0299A3A5-6539-448D-8653-C37BA94F9D59}" srcOrd="2" destOrd="0" parTransId="{3C2B11F1-8357-43D7-A8FA-CB00AAD25A48}" sibTransId="{F3EEF211-FF3A-455D-9E92-166E550623A9}"/>
    <dgm:cxn modelId="{0C7EECF0-5D4C-4981-AF5B-7DBF1FF8B5C1}" srcId="{7638A470-A801-424C-A276-9BAF7D4C30AE}" destId="{C147F193-4EB0-4665-BE7B-AA6EB588645D}" srcOrd="0" destOrd="0" parTransId="{0DEF966B-1396-41C3-9C30-C6AF4EAD16B1}" sibTransId="{3E5A23BC-49B7-44FE-8D1F-DD91ED000B62}"/>
    <dgm:cxn modelId="{4D3BDFFC-3D97-4669-9395-DF28D62BFDB0}" type="presOf" srcId="{8930FB20-58D3-4A7D-8D45-A6CF29C5FEC0}" destId="{E32DA081-ADD7-4B7E-A937-5086EF2CF7C4}" srcOrd="0" destOrd="0" presId="urn:microsoft.com/office/officeart/2018/5/layout/IconCircleLabelList"/>
    <dgm:cxn modelId="{592C1FC4-F4BE-452A-86BC-276B023303AB}" type="presParOf" srcId="{534B309C-EE28-4DCC-A87C-0AE629AC5AB6}" destId="{45371983-EEB2-460C-8506-1734303DE76F}" srcOrd="0" destOrd="0" presId="urn:microsoft.com/office/officeart/2018/5/layout/IconCircleLabelList"/>
    <dgm:cxn modelId="{3B5B0320-CAC4-4463-B495-A08C621CB04F}" type="presParOf" srcId="{45371983-EEB2-460C-8506-1734303DE76F}" destId="{7A3A7F81-BF0D-43DA-990B-0E1116759437}" srcOrd="0" destOrd="0" presId="urn:microsoft.com/office/officeart/2018/5/layout/IconCircleLabelList"/>
    <dgm:cxn modelId="{E2723A32-1F1F-41EA-BB1F-E41CB6CBCB8E}" type="presParOf" srcId="{45371983-EEB2-460C-8506-1734303DE76F}" destId="{CF466D39-9DA2-48F9-8840-DF3CF24BCCA1}" srcOrd="1" destOrd="0" presId="urn:microsoft.com/office/officeart/2018/5/layout/IconCircleLabelList"/>
    <dgm:cxn modelId="{C0B2D99A-5EC3-44BB-A1CC-1A7AEF461A6C}" type="presParOf" srcId="{45371983-EEB2-460C-8506-1734303DE76F}" destId="{F248470C-7A87-480D-AB8C-370F5581CED6}" srcOrd="2" destOrd="0" presId="urn:microsoft.com/office/officeart/2018/5/layout/IconCircleLabelList"/>
    <dgm:cxn modelId="{15BE38B1-7219-4776-8B20-8E7FAED47962}" type="presParOf" srcId="{45371983-EEB2-460C-8506-1734303DE76F}" destId="{112040D5-6A92-442D-92F9-1D7E71E5A77C}" srcOrd="3" destOrd="0" presId="urn:microsoft.com/office/officeart/2018/5/layout/IconCircleLabelList"/>
    <dgm:cxn modelId="{77E7BCB0-E10A-4A0D-9CE2-BBFEFF5F3BE1}" type="presParOf" srcId="{534B309C-EE28-4DCC-A87C-0AE629AC5AB6}" destId="{E7E0EA60-C299-4F5D-B9A1-DB4F96B309E6}" srcOrd="1" destOrd="0" presId="urn:microsoft.com/office/officeart/2018/5/layout/IconCircleLabelList"/>
    <dgm:cxn modelId="{987A6D0A-D073-4862-AC6E-E2911D41CB5A}" type="presParOf" srcId="{534B309C-EE28-4DCC-A87C-0AE629AC5AB6}" destId="{8FA1D892-0C20-4731-8CDB-1BFBC8ACCBB3}" srcOrd="2" destOrd="0" presId="urn:microsoft.com/office/officeart/2018/5/layout/IconCircleLabelList"/>
    <dgm:cxn modelId="{6B026EE0-A195-4F8F-8902-6A9ABBA568DB}" type="presParOf" srcId="{8FA1D892-0C20-4731-8CDB-1BFBC8ACCBB3}" destId="{F7B838AB-4DED-4702-BFB6-9C38F78F4AD7}" srcOrd="0" destOrd="0" presId="urn:microsoft.com/office/officeart/2018/5/layout/IconCircleLabelList"/>
    <dgm:cxn modelId="{5B89A94C-710D-4125-B8EB-834E251B81ED}" type="presParOf" srcId="{8FA1D892-0C20-4731-8CDB-1BFBC8ACCBB3}" destId="{6A6DCAC4-A9DC-46C0-B56E-8683ECBE3CAC}" srcOrd="1" destOrd="0" presId="urn:microsoft.com/office/officeart/2018/5/layout/IconCircleLabelList"/>
    <dgm:cxn modelId="{462CB026-13BA-4D29-B307-250774B44E32}" type="presParOf" srcId="{8FA1D892-0C20-4731-8CDB-1BFBC8ACCBB3}" destId="{E2326B61-36DD-4AAB-909D-31EE89BD75CD}" srcOrd="2" destOrd="0" presId="urn:microsoft.com/office/officeart/2018/5/layout/IconCircleLabelList"/>
    <dgm:cxn modelId="{3DAFD06D-4554-42FE-9ED3-C18E06E0158C}" type="presParOf" srcId="{8FA1D892-0C20-4731-8CDB-1BFBC8ACCBB3}" destId="{E32DA081-ADD7-4B7E-A937-5086EF2CF7C4}" srcOrd="3" destOrd="0" presId="urn:microsoft.com/office/officeart/2018/5/layout/IconCircleLabelList"/>
    <dgm:cxn modelId="{29AB4277-C195-44B1-923B-F75D8C101780}" type="presParOf" srcId="{534B309C-EE28-4DCC-A87C-0AE629AC5AB6}" destId="{AFCC479D-F0E2-4179-94AD-AFCA276A3DE9}" srcOrd="3" destOrd="0" presId="urn:microsoft.com/office/officeart/2018/5/layout/IconCircleLabelList"/>
    <dgm:cxn modelId="{B2E3E9F4-2C62-4F17-977F-59693DE348C7}" type="presParOf" srcId="{534B309C-EE28-4DCC-A87C-0AE629AC5AB6}" destId="{35ABAF72-119D-48E2-9738-97933B61B92E}" srcOrd="4" destOrd="0" presId="urn:microsoft.com/office/officeart/2018/5/layout/IconCircleLabelList"/>
    <dgm:cxn modelId="{33FB3593-75BD-4F20-932A-A093D1943280}" type="presParOf" srcId="{35ABAF72-119D-48E2-9738-97933B61B92E}" destId="{880280C7-0D40-4875-8CC9-E42279D70656}" srcOrd="0" destOrd="0" presId="urn:microsoft.com/office/officeart/2018/5/layout/IconCircleLabelList"/>
    <dgm:cxn modelId="{30B28D93-8AA8-4EBA-A6A5-88B143952A00}" type="presParOf" srcId="{35ABAF72-119D-48E2-9738-97933B61B92E}" destId="{CE736F2B-C30F-4889-B4AC-6923C16C3FFF}" srcOrd="1" destOrd="0" presId="urn:microsoft.com/office/officeart/2018/5/layout/IconCircleLabelList"/>
    <dgm:cxn modelId="{8CEA7733-5027-443D-A384-4935A0C85260}" type="presParOf" srcId="{35ABAF72-119D-48E2-9738-97933B61B92E}" destId="{E6E18BC3-52BB-4EE0-AAA9-B23E60A24E92}" srcOrd="2" destOrd="0" presId="urn:microsoft.com/office/officeart/2018/5/layout/IconCircleLabelList"/>
    <dgm:cxn modelId="{01F6A8C5-CAFB-4707-9903-36C833C2DEA2}" type="presParOf" srcId="{35ABAF72-119D-48E2-9738-97933B61B92E}" destId="{BFCC3081-D12C-4A74-B5CB-967BB8059C9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400C6B-957A-2B4B-AEB5-0856D5BF3AE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B0D89893-CF56-9E4A-9FE0-A6CB8A8EB863}">
      <dgm:prSet phldrT="[Text]"/>
      <dgm:spPr/>
      <dgm:t>
        <a:bodyPr/>
        <a:lstStyle/>
        <a:p>
          <a:r>
            <a:rPr lang="en-US"/>
            <a:t>Primary</a:t>
          </a:r>
        </a:p>
      </dgm:t>
    </dgm:pt>
    <dgm:pt modelId="{23C0AB1E-CCA8-344A-A175-7F07EB9DCEBD}" type="parTrans" cxnId="{B70A2050-C71D-374D-BA97-35B0E1942D62}">
      <dgm:prSet/>
      <dgm:spPr/>
      <dgm:t>
        <a:bodyPr/>
        <a:lstStyle/>
        <a:p>
          <a:endParaRPr lang="en-US"/>
        </a:p>
      </dgm:t>
    </dgm:pt>
    <dgm:pt modelId="{2358CC97-90F7-A84F-AE6C-B142B825F99A}" type="sibTrans" cxnId="{B70A2050-C71D-374D-BA97-35B0E1942D62}">
      <dgm:prSet/>
      <dgm:spPr/>
      <dgm:t>
        <a:bodyPr/>
        <a:lstStyle/>
        <a:p>
          <a:endParaRPr lang="en-US"/>
        </a:p>
      </dgm:t>
    </dgm:pt>
    <dgm:pt modelId="{D4705E65-373B-0B4B-9A66-3779E43E2085}">
      <dgm:prSet phldrT="[Text]"/>
      <dgm:spPr/>
      <dgm:t>
        <a:bodyPr/>
        <a:lstStyle/>
        <a:p>
          <a:r>
            <a:rPr lang="en-US"/>
            <a:t>Latency</a:t>
          </a:r>
        </a:p>
      </dgm:t>
    </dgm:pt>
    <dgm:pt modelId="{4A25B6CC-7524-9B4D-915B-49BD545D2F70}" type="parTrans" cxnId="{C9AB6EED-0CAB-D54A-82C1-9A3FAECC6E76}">
      <dgm:prSet/>
      <dgm:spPr/>
      <dgm:t>
        <a:bodyPr/>
        <a:lstStyle/>
        <a:p>
          <a:endParaRPr lang="en-US"/>
        </a:p>
      </dgm:t>
    </dgm:pt>
    <dgm:pt modelId="{7F0C3139-82C3-0146-AFA9-CC48770550B6}" type="sibTrans" cxnId="{C9AB6EED-0CAB-D54A-82C1-9A3FAECC6E76}">
      <dgm:prSet/>
      <dgm:spPr/>
      <dgm:t>
        <a:bodyPr/>
        <a:lstStyle/>
        <a:p>
          <a:endParaRPr lang="en-US"/>
        </a:p>
      </dgm:t>
    </dgm:pt>
    <dgm:pt modelId="{751F0E9C-89C1-1843-9FA5-6CF62CE5C452}">
      <dgm:prSet phldrT="[Text]"/>
      <dgm:spPr/>
      <dgm:t>
        <a:bodyPr/>
        <a:lstStyle/>
        <a:p>
          <a:r>
            <a:rPr lang="en-US"/>
            <a:t>Postprimary</a:t>
          </a:r>
        </a:p>
      </dgm:t>
    </dgm:pt>
    <dgm:pt modelId="{489B43E6-6B5A-A446-A76D-57B042204304}" type="parTrans" cxnId="{3AAE3F9B-6CB2-DC48-8134-1A3CE9A1C722}">
      <dgm:prSet/>
      <dgm:spPr/>
      <dgm:t>
        <a:bodyPr/>
        <a:lstStyle/>
        <a:p>
          <a:endParaRPr lang="en-US"/>
        </a:p>
      </dgm:t>
    </dgm:pt>
    <dgm:pt modelId="{A91887F8-C130-654F-ADB0-7BA3CE1FA6D0}" type="sibTrans" cxnId="{3AAE3F9B-6CB2-DC48-8134-1A3CE9A1C722}">
      <dgm:prSet/>
      <dgm:spPr/>
      <dgm:t>
        <a:bodyPr/>
        <a:lstStyle/>
        <a:p>
          <a:endParaRPr lang="en-US"/>
        </a:p>
      </dgm:t>
    </dgm:pt>
    <dgm:pt modelId="{18D3872D-F957-E543-AC09-2818D7F1D105}" type="pres">
      <dgm:prSet presAssocID="{C9400C6B-957A-2B4B-AEB5-0856D5BF3AEF}" presName="Name0" presStyleCnt="0">
        <dgm:presLayoutVars>
          <dgm:dir/>
          <dgm:resizeHandles val="exact"/>
        </dgm:presLayoutVars>
      </dgm:prSet>
      <dgm:spPr/>
    </dgm:pt>
    <dgm:pt modelId="{6BD8ECA5-04E0-D147-880B-AEF14E2F83A5}" type="pres">
      <dgm:prSet presAssocID="{B0D89893-CF56-9E4A-9FE0-A6CB8A8EB863}" presName="node" presStyleLbl="node1" presStyleIdx="0" presStyleCnt="3">
        <dgm:presLayoutVars>
          <dgm:bulletEnabled val="1"/>
        </dgm:presLayoutVars>
      </dgm:prSet>
      <dgm:spPr/>
    </dgm:pt>
    <dgm:pt modelId="{D78D6ECE-FB7E-434E-A6DD-C9B56C9C5501}" type="pres">
      <dgm:prSet presAssocID="{2358CC97-90F7-A84F-AE6C-B142B825F99A}" presName="sibTrans" presStyleLbl="sibTrans2D1" presStyleIdx="0" presStyleCnt="2"/>
      <dgm:spPr/>
    </dgm:pt>
    <dgm:pt modelId="{E3BD3708-166D-1F44-B402-8C4362BD8BF3}" type="pres">
      <dgm:prSet presAssocID="{2358CC97-90F7-A84F-AE6C-B142B825F99A}" presName="connectorText" presStyleLbl="sibTrans2D1" presStyleIdx="0" presStyleCnt="2"/>
      <dgm:spPr/>
    </dgm:pt>
    <dgm:pt modelId="{8637347B-68A5-1B4A-81DA-7BCECC90DDEE}" type="pres">
      <dgm:prSet presAssocID="{D4705E65-373B-0B4B-9A66-3779E43E2085}" presName="node" presStyleLbl="node1" presStyleIdx="1" presStyleCnt="3">
        <dgm:presLayoutVars>
          <dgm:bulletEnabled val="1"/>
        </dgm:presLayoutVars>
      </dgm:prSet>
      <dgm:spPr/>
    </dgm:pt>
    <dgm:pt modelId="{76158095-2234-424D-8DE6-F34143F0A043}" type="pres">
      <dgm:prSet presAssocID="{7F0C3139-82C3-0146-AFA9-CC48770550B6}" presName="sibTrans" presStyleLbl="sibTrans2D1" presStyleIdx="1" presStyleCnt="2"/>
      <dgm:spPr/>
    </dgm:pt>
    <dgm:pt modelId="{9F5B9A7A-77E1-A14E-9007-4ACA1EC9FB6C}" type="pres">
      <dgm:prSet presAssocID="{7F0C3139-82C3-0146-AFA9-CC48770550B6}" presName="connectorText" presStyleLbl="sibTrans2D1" presStyleIdx="1" presStyleCnt="2"/>
      <dgm:spPr/>
    </dgm:pt>
    <dgm:pt modelId="{18161BE0-7920-D143-942E-7D9B0FC23740}" type="pres">
      <dgm:prSet presAssocID="{751F0E9C-89C1-1843-9FA5-6CF62CE5C452}" presName="node" presStyleLbl="node1" presStyleIdx="2" presStyleCnt="3">
        <dgm:presLayoutVars>
          <dgm:bulletEnabled val="1"/>
        </dgm:presLayoutVars>
      </dgm:prSet>
      <dgm:spPr/>
    </dgm:pt>
  </dgm:ptLst>
  <dgm:cxnLst>
    <dgm:cxn modelId="{DE28AC04-5A2A-EF44-88EE-9F4A9C55C1CB}" type="presOf" srcId="{7F0C3139-82C3-0146-AFA9-CC48770550B6}" destId="{9F5B9A7A-77E1-A14E-9007-4ACA1EC9FB6C}" srcOrd="1" destOrd="0" presId="urn:microsoft.com/office/officeart/2005/8/layout/process1"/>
    <dgm:cxn modelId="{61187413-84E8-E647-A728-DE779DED6187}" type="presOf" srcId="{C9400C6B-957A-2B4B-AEB5-0856D5BF3AEF}" destId="{18D3872D-F957-E543-AC09-2818D7F1D105}" srcOrd="0" destOrd="0" presId="urn:microsoft.com/office/officeart/2005/8/layout/process1"/>
    <dgm:cxn modelId="{D6EC7221-9C06-7B4D-9577-D90DE98AF9DB}" type="presOf" srcId="{B0D89893-CF56-9E4A-9FE0-A6CB8A8EB863}" destId="{6BD8ECA5-04E0-D147-880B-AEF14E2F83A5}" srcOrd="0" destOrd="0" presId="urn:microsoft.com/office/officeart/2005/8/layout/process1"/>
    <dgm:cxn modelId="{B70A2050-C71D-374D-BA97-35B0E1942D62}" srcId="{C9400C6B-957A-2B4B-AEB5-0856D5BF3AEF}" destId="{B0D89893-CF56-9E4A-9FE0-A6CB8A8EB863}" srcOrd="0" destOrd="0" parTransId="{23C0AB1E-CCA8-344A-A175-7F07EB9DCEBD}" sibTransId="{2358CC97-90F7-A84F-AE6C-B142B825F99A}"/>
    <dgm:cxn modelId="{2CBBB36F-7E84-554B-9DC8-C699B63D0AC4}" type="presOf" srcId="{D4705E65-373B-0B4B-9A66-3779E43E2085}" destId="{8637347B-68A5-1B4A-81DA-7BCECC90DDEE}" srcOrd="0" destOrd="0" presId="urn:microsoft.com/office/officeart/2005/8/layout/process1"/>
    <dgm:cxn modelId="{1753757A-3811-6B49-B849-BF46C32E52A4}" type="presOf" srcId="{7F0C3139-82C3-0146-AFA9-CC48770550B6}" destId="{76158095-2234-424D-8DE6-F34143F0A043}" srcOrd="0" destOrd="0" presId="urn:microsoft.com/office/officeart/2005/8/layout/process1"/>
    <dgm:cxn modelId="{5D7A8492-BBA8-7243-9205-5DF64B900761}" type="presOf" srcId="{2358CC97-90F7-A84F-AE6C-B142B825F99A}" destId="{E3BD3708-166D-1F44-B402-8C4362BD8BF3}" srcOrd="1" destOrd="0" presId="urn:microsoft.com/office/officeart/2005/8/layout/process1"/>
    <dgm:cxn modelId="{3AAE3F9B-6CB2-DC48-8134-1A3CE9A1C722}" srcId="{C9400C6B-957A-2B4B-AEB5-0856D5BF3AEF}" destId="{751F0E9C-89C1-1843-9FA5-6CF62CE5C452}" srcOrd="2" destOrd="0" parTransId="{489B43E6-6B5A-A446-A76D-57B042204304}" sibTransId="{A91887F8-C130-654F-ADB0-7BA3CE1FA6D0}"/>
    <dgm:cxn modelId="{EC4E82A6-6AA0-0143-8E5A-313FD9D453E2}" type="presOf" srcId="{2358CC97-90F7-A84F-AE6C-B142B825F99A}" destId="{D78D6ECE-FB7E-434E-A6DD-C9B56C9C5501}" srcOrd="0" destOrd="0" presId="urn:microsoft.com/office/officeart/2005/8/layout/process1"/>
    <dgm:cxn modelId="{D9F8FFD3-9223-C146-ABB4-8BACDB4F0893}" type="presOf" srcId="{751F0E9C-89C1-1843-9FA5-6CF62CE5C452}" destId="{18161BE0-7920-D143-942E-7D9B0FC23740}" srcOrd="0" destOrd="0" presId="urn:microsoft.com/office/officeart/2005/8/layout/process1"/>
    <dgm:cxn modelId="{C9AB6EED-0CAB-D54A-82C1-9A3FAECC6E76}" srcId="{C9400C6B-957A-2B4B-AEB5-0856D5BF3AEF}" destId="{D4705E65-373B-0B4B-9A66-3779E43E2085}" srcOrd="1" destOrd="0" parTransId="{4A25B6CC-7524-9B4D-915B-49BD545D2F70}" sibTransId="{7F0C3139-82C3-0146-AFA9-CC48770550B6}"/>
    <dgm:cxn modelId="{93ABB5A8-F0DC-A544-903E-5AF6B40DF404}" type="presParOf" srcId="{18D3872D-F957-E543-AC09-2818D7F1D105}" destId="{6BD8ECA5-04E0-D147-880B-AEF14E2F83A5}" srcOrd="0" destOrd="0" presId="urn:microsoft.com/office/officeart/2005/8/layout/process1"/>
    <dgm:cxn modelId="{2C6AA1F6-5D5D-9F4B-8683-5C81F523FC22}" type="presParOf" srcId="{18D3872D-F957-E543-AC09-2818D7F1D105}" destId="{D78D6ECE-FB7E-434E-A6DD-C9B56C9C5501}" srcOrd="1" destOrd="0" presId="urn:microsoft.com/office/officeart/2005/8/layout/process1"/>
    <dgm:cxn modelId="{9BEDFFFC-DF99-8244-B280-D5BE08068847}" type="presParOf" srcId="{D78D6ECE-FB7E-434E-A6DD-C9B56C9C5501}" destId="{E3BD3708-166D-1F44-B402-8C4362BD8BF3}" srcOrd="0" destOrd="0" presId="urn:microsoft.com/office/officeart/2005/8/layout/process1"/>
    <dgm:cxn modelId="{43EA175F-788D-794A-AC81-B902FC90098E}" type="presParOf" srcId="{18D3872D-F957-E543-AC09-2818D7F1D105}" destId="{8637347B-68A5-1B4A-81DA-7BCECC90DDEE}" srcOrd="2" destOrd="0" presId="urn:microsoft.com/office/officeart/2005/8/layout/process1"/>
    <dgm:cxn modelId="{031C242B-84B9-5E4C-B062-96A9AEB503A8}" type="presParOf" srcId="{18D3872D-F957-E543-AC09-2818D7F1D105}" destId="{76158095-2234-424D-8DE6-F34143F0A043}" srcOrd="3" destOrd="0" presId="urn:microsoft.com/office/officeart/2005/8/layout/process1"/>
    <dgm:cxn modelId="{CB72D709-61EF-B84F-BC55-CE7D118FBDC0}" type="presParOf" srcId="{76158095-2234-424D-8DE6-F34143F0A043}" destId="{9F5B9A7A-77E1-A14E-9007-4ACA1EC9FB6C}" srcOrd="0" destOrd="0" presId="urn:microsoft.com/office/officeart/2005/8/layout/process1"/>
    <dgm:cxn modelId="{C3C120C9-F697-6147-AD52-9F48474E6DE2}" type="presParOf" srcId="{18D3872D-F957-E543-AC09-2818D7F1D105}" destId="{18161BE0-7920-D143-942E-7D9B0FC2374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D4E951-ECD4-4678-A9A7-D764FD53E6FB}">
      <dsp:nvSpPr>
        <dsp:cNvPr id="0" name=""/>
        <dsp:cNvSpPr/>
      </dsp:nvSpPr>
      <dsp:spPr>
        <a:xfrm>
          <a:off x="0" y="621"/>
          <a:ext cx="7728267" cy="145316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A710B5-E073-4E5E-9779-E316E5D559C7}">
      <dsp:nvSpPr>
        <dsp:cNvPr id="0" name=""/>
        <dsp:cNvSpPr/>
      </dsp:nvSpPr>
      <dsp:spPr>
        <a:xfrm>
          <a:off x="439582" y="327583"/>
          <a:ext cx="799241" cy="79924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CABAB7-D5DC-4C9D-A5B6-2B44DCD08436}">
      <dsp:nvSpPr>
        <dsp:cNvPr id="0" name=""/>
        <dsp:cNvSpPr/>
      </dsp:nvSpPr>
      <dsp:spPr>
        <a:xfrm>
          <a:off x="1678407" y="621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First </a:t>
          </a:r>
          <a:r>
            <a:rPr lang="en-GB" sz="2500" i="0" kern="1200" dirty="0"/>
            <a:t>computational </a:t>
          </a:r>
          <a:r>
            <a:rPr lang="en-GB" sz="2500" kern="1200" dirty="0"/>
            <a:t>model of TB across the whole lung that incorporates environmental conditions within the organ</a:t>
          </a:r>
          <a:endParaRPr lang="en-US" sz="2500" kern="1200" dirty="0"/>
        </a:p>
      </dsp:txBody>
      <dsp:txXfrm>
        <a:off x="1678407" y="621"/>
        <a:ext cx="6049859" cy="1453166"/>
      </dsp:txXfrm>
    </dsp:sp>
    <dsp:sp modelId="{812AE8CD-0366-4048-8A46-C93C988CF48F}">
      <dsp:nvSpPr>
        <dsp:cNvPr id="0" name=""/>
        <dsp:cNvSpPr/>
      </dsp:nvSpPr>
      <dsp:spPr>
        <a:xfrm>
          <a:off x="0" y="1817078"/>
          <a:ext cx="7728267" cy="14531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0E88E-6344-4D36-B0DE-2D488CEB7AB3}">
      <dsp:nvSpPr>
        <dsp:cNvPr id="0" name=""/>
        <dsp:cNvSpPr/>
      </dsp:nvSpPr>
      <dsp:spPr>
        <a:xfrm>
          <a:off x="439582" y="2144041"/>
          <a:ext cx="799241" cy="799241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32F9D-AD58-4816-9C1C-95E6C8F42582}">
      <dsp:nvSpPr>
        <dsp:cNvPr id="0" name=""/>
        <dsp:cNvSpPr/>
      </dsp:nvSpPr>
      <dsp:spPr>
        <a:xfrm>
          <a:off x="1678407" y="1817078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Understand how environmental heterogeneity impacts disease</a:t>
          </a:r>
          <a:endParaRPr lang="en-US" sz="2500" kern="1200" dirty="0"/>
        </a:p>
      </dsp:txBody>
      <dsp:txXfrm>
        <a:off x="1678407" y="1817078"/>
        <a:ext cx="6049859" cy="1453166"/>
      </dsp:txXfrm>
    </dsp:sp>
    <dsp:sp modelId="{18ADFD79-6C68-43D4-BFD9-62E6D3DFA379}">
      <dsp:nvSpPr>
        <dsp:cNvPr id="0" name=""/>
        <dsp:cNvSpPr/>
      </dsp:nvSpPr>
      <dsp:spPr>
        <a:xfrm>
          <a:off x="0" y="3633536"/>
          <a:ext cx="7728267" cy="145316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4EAD3-DEA4-4A8F-9CB0-4BAE6E3E6504}">
      <dsp:nvSpPr>
        <dsp:cNvPr id="0" name=""/>
        <dsp:cNvSpPr/>
      </dsp:nvSpPr>
      <dsp:spPr>
        <a:xfrm>
          <a:off x="439582" y="3960499"/>
          <a:ext cx="799241" cy="799241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9EAF83-6860-4676-954F-3B926C9A467A}">
      <dsp:nvSpPr>
        <dsp:cNvPr id="0" name=""/>
        <dsp:cNvSpPr/>
      </dsp:nvSpPr>
      <dsp:spPr>
        <a:xfrm>
          <a:off x="1678407" y="3633536"/>
          <a:ext cx="6049859" cy="1453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793" tIns="153793" rIns="153793" bIns="1537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/>
            <a:t>Study the locations of bacterial proliferation during different stages of infection</a:t>
          </a:r>
          <a:endParaRPr lang="en-US" sz="2500" kern="1200" dirty="0"/>
        </a:p>
      </dsp:txBody>
      <dsp:txXfrm>
        <a:off x="1678407" y="3633536"/>
        <a:ext cx="6049859" cy="1453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3A7F81-BF0D-43DA-990B-0E1116759437}">
      <dsp:nvSpPr>
        <dsp:cNvPr id="0" name=""/>
        <dsp:cNvSpPr/>
      </dsp:nvSpPr>
      <dsp:spPr>
        <a:xfrm>
          <a:off x="450883" y="1261162"/>
          <a:ext cx="1406812" cy="1406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466D39-9DA2-48F9-8840-DF3CF24BCCA1}">
      <dsp:nvSpPr>
        <dsp:cNvPr id="0" name=""/>
        <dsp:cNvSpPr/>
      </dsp:nvSpPr>
      <dsp:spPr>
        <a:xfrm>
          <a:off x="750695" y="1560974"/>
          <a:ext cx="807187" cy="807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040D5-6A92-442D-92F9-1D7E71E5A77C}">
      <dsp:nvSpPr>
        <dsp:cNvPr id="0" name=""/>
        <dsp:cNvSpPr/>
      </dsp:nvSpPr>
      <dsp:spPr>
        <a:xfrm>
          <a:off x="1164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Computational &amp; mathematical models</a:t>
          </a:r>
        </a:p>
      </dsp:txBody>
      <dsp:txXfrm>
        <a:off x="1164" y="3106162"/>
        <a:ext cx="2306250" cy="720000"/>
      </dsp:txXfrm>
    </dsp:sp>
    <dsp:sp modelId="{F7B838AB-4DED-4702-BFB6-9C38F78F4AD7}">
      <dsp:nvSpPr>
        <dsp:cNvPr id="0" name=""/>
        <dsp:cNvSpPr/>
      </dsp:nvSpPr>
      <dsp:spPr>
        <a:xfrm>
          <a:off x="3160727" y="1261162"/>
          <a:ext cx="1406812" cy="1406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6DCAC4-A9DC-46C0-B56E-8683ECBE3CAC}">
      <dsp:nvSpPr>
        <dsp:cNvPr id="0" name=""/>
        <dsp:cNvSpPr/>
      </dsp:nvSpPr>
      <dsp:spPr>
        <a:xfrm>
          <a:off x="3448811" y="1537533"/>
          <a:ext cx="807187" cy="80718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2DA081-ADD7-4B7E-A937-5086EF2CF7C4}">
      <dsp:nvSpPr>
        <dsp:cNvPr id="0" name=""/>
        <dsp:cNvSpPr/>
      </dsp:nvSpPr>
      <dsp:spPr>
        <a:xfrm>
          <a:off x="2711008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Mechanistic models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(SIMULATION)</a:t>
          </a:r>
        </a:p>
      </dsp:txBody>
      <dsp:txXfrm>
        <a:off x="2711008" y="3106162"/>
        <a:ext cx="2306250" cy="720000"/>
      </dsp:txXfrm>
    </dsp:sp>
    <dsp:sp modelId="{880280C7-0D40-4875-8CC9-E42279D70656}">
      <dsp:nvSpPr>
        <dsp:cNvPr id="0" name=""/>
        <dsp:cNvSpPr/>
      </dsp:nvSpPr>
      <dsp:spPr>
        <a:xfrm>
          <a:off x="5870571" y="1261162"/>
          <a:ext cx="1406812" cy="1406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6F2B-C30F-4889-B4AC-6923C16C3FFF}">
      <dsp:nvSpPr>
        <dsp:cNvPr id="0" name=""/>
        <dsp:cNvSpPr/>
      </dsp:nvSpPr>
      <dsp:spPr>
        <a:xfrm>
          <a:off x="6170383" y="1560974"/>
          <a:ext cx="807187" cy="807187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CC3081-D12C-4A74-B5CB-967BB8059C92}">
      <dsp:nvSpPr>
        <dsp:cNvPr id="0" name=""/>
        <dsp:cNvSpPr/>
      </dsp:nvSpPr>
      <dsp:spPr>
        <a:xfrm>
          <a:off x="5420852" y="3106162"/>
          <a:ext cx="23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Supplementary to current models</a:t>
          </a:r>
        </a:p>
      </dsp:txBody>
      <dsp:txXfrm>
        <a:off x="5420852" y="3106162"/>
        <a:ext cx="23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D8ECA5-04E0-D147-880B-AEF14E2F83A5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Primary</a:t>
          </a:r>
        </a:p>
      </dsp:txBody>
      <dsp:txXfrm>
        <a:off x="44665" y="2106299"/>
        <a:ext cx="2060143" cy="1206068"/>
      </dsp:txXfrm>
    </dsp:sp>
    <dsp:sp modelId="{D78D6ECE-FB7E-434E-A6DD-C9B56C9C5501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2355850" y="2550475"/>
        <a:ext cx="316861" cy="317716"/>
      </dsp:txXfrm>
    </dsp:sp>
    <dsp:sp modelId="{8637347B-68A5-1B4A-81DA-7BCECC90DDEE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Latency</a:t>
          </a:r>
        </a:p>
      </dsp:txBody>
      <dsp:txXfrm>
        <a:off x="3033928" y="2106299"/>
        <a:ext cx="2060143" cy="1206068"/>
      </dsp:txXfrm>
    </dsp:sp>
    <dsp:sp modelId="{76158095-2234-424D-8DE6-F34143F0A043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5345112" y="2550475"/>
        <a:ext cx="316861" cy="317716"/>
      </dsp:txXfrm>
    </dsp:sp>
    <dsp:sp modelId="{18161BE0-7920-D143-942E-7D9B0FC23740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Postprimary</a:t>
          </a: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204BA-57E6-0141-B813-9325C2D9CD27}" type="datetimeFigureOut">
              <a:rPr lang="en-GB" smtClean="0"/>
              <a:t>04/07/2019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1C572-F39E-D341-B43E-C59FF6F318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98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Non-adherence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Patient – relapse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Society – AMR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Trials are expensive and lengthy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Why is modelling the whole environment important?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rgbClr val="FFFFFF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</a:rPr>
              <a:t>Prioritisation mechanism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4846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Waves of infection which match </a:t>
            </a:r>
          </a:p>
          <a:p>
            <a:r>
              <a:rPr lang="en-GB" dirty="0"/>
              <a:t>With heterogeneity, inevitable that bacteria will proliferate at apex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0255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Lower regions do get seeded – but the adaptive immune response there wipes out bacteria quickly</a:t>
            </a:r>
          </a:p>
          <a:p>
            <a:r>
              <a:rPr lang="en-GB" dirty="0"/>
              <a:t>So the upper to middle region is the hot spot:</a:t>
            </a:r>
          </a:p>
          <a:p>
            <a:pPr marL="228600" indent="-228600">
              <a:buAutoNum type="alphaLcParenR"/>
            </a:pPr>
            <a:r>
              <a:rPr lang="en-GB" dirty="0"/>
              <a:t>PERFUSION – perfusion is low enough that immune response is not sufficient to quell bacteria</a:t>
            </a:r>
          </a:p>
          <a:p>
            <a:pPr marL="228600" indent="-228600">
              <a:buAutoNum type="alphaLcParenR"/>
            </a:pPr>
            <a:r>
              <a:rPr lang="en-GB" dirty="0"/>
              <a:t>But not so low that bacteria can’t get there (the absolute apex would be ideal for bacteria, but impossible to get there through blood)</a:t>
            </a:r>
          </a:p>
          <a:p>
            <a:pPr marL="228600" indent="-228600">
              <a:buAutoNum type="alphaLcParenR"/>
            </a:pPr>
            <a:r>
              <a:rPr lang="en-GB" dirty="0"/>
              <a:t>Also oxygen availability towards apex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965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/>
              <a:t>Differences:</a:t>
            </a:r>
          </a:p>
          <a:p>
            <a:pPr marL="685800" lvl="1" indent="-228600">
              <a:buAutoNum type="arabicPeriod"/>
            </a:pPr>
            <a:r>
              <a:rPr lang="en-GB" dirty="0"/>
              <a:t>Lung disease</a:t>
            </a:r>
          </a:p>
          <a:p>
            <a:pPr marL="685800" lvl="1" indent="-228600">
              <a:buAutoNum type="arabicPeriod"/>
            </a:pPr>
            <a:r>
              <a:rPr lang="en-GB" dirty="0"/>
              <a:t>Immunity</a:t>
            </a:r>
          </a:p>
          <a:p>
            <a:pPr marL="685800" lvl="1" indent="-228600">
              <a:buAutoNum type="arabicPeriod"/>
            </a:pPr>
            <a:r>
              <a:rPr lang="en-GB" dirty="0"/>
              <a:t>Lung sizes</a:t>
            </a:r>
          </a:p>
          <a:p>
            <a:pPr marL="228600" indent="-228600">
              <a:buAutoNum type="arabicPeriod"/>
            </a:pPr>
            <a:r>
              <a:rPr lang="en-GB" dirty="0"/>
              <a:t>How </a:t>
            </a:r>
            <a:r>
              <a:rPr lang="en-GB" dirty="0" err="1"/>
              <a:t>env</a:t>
            </a:r>
            <a:r>
              <a:rPr lang="en-GB" dirty="0"/>
              <a:t> </a:t>
            </a:r>
            <a:r>
              <a:rPr lang="en-GB" dirty="0" err="1"/>
              <a:t>heterogen</a:t>
            </a:r>
            <a:r>
              <a:rPr lang="en-GB" dirty="0"/>
              <a:t> affects PK/PD</a:t>
            </a:r>
          </a:p>
          <a:p>
            <a:pPr marL="685800" lvl="1" indent="-228600">
              <a:buAutoNum type="arabicPeriod"/>
            </a:pPr>
            <a:r>
              <a:rPr lang="en-GB" dirty="0"/>
              <a:t>PK (perfusion affects drug concentrations) </a:t>
            </a:r>
          </a:p>
          <a:p>
            <a:pPr marL="685800" lvl="1" indent="-228600">
              <a:buAutoNum type="arabicPeriod"/>
            </a:pPr>
            <a:r>
              <a:rPr lang="en-GB" dirty="0"/>
              <a:t>PD (drugs work in different </a:t>
            </a:r>
            <a:r>
              <a:rPr lang="en-GB" dirty="0" err="1"/>
              <a:t>env</a:t>
            </a:r>
            <a:r>
              <a:rPr lang="en-GB" dirty="0"/>
              <a:t>, e.g. pyrazinamide in pH)</a:t>
            </a:r>
          </a:p>
          <a:p>
            <a:pPr marL="228600" indent="-228600">
              <a:buAutoNum type="arabicPeriod"/>
            </a:pPr>
            <a:r>
              <a:rPr lang="en-GB" dirty="0"/>
              <a:t>VCT</a:t>
            </a:r>
          </a:p>
          <a:p>
            <a:pPr marL="685800" lvl="1" indent="-228600">
              <a:buAutoNum type="arabicPeriod"/>
            </a:pPr>
            <a:r>
              <a:rPr lang="en-GB" dirty="0"/>
              <a:t>Run novel regimens over synthetic populations</a:t>
            </a:r>
          </a:p>
          <a:p>
            <a:pPr marL="685800" lvl="1" indent="-228600">
              <a:buAutoNum type="arabicPeriod"/>
            </a:pPr>
            <a:r>
              <a:rPr lang="en-GB" dirty="0"/>
              <a:t>Make predictions on likely efficacy</a:t>
            </a:r>
          </a:p>
          <a:p>
            <a:pPr marL="685800" lvl="1" indent="-228600">
              <a:buAutoNum type="arabicPeriod"/>
            </a:pPr>
            <a:r>
              <a:rPr lang="en-GB" dirty="0"/>
              <a:t>Prioritise those that perform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9525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24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014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How to include these heterogeneities within a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856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2. Simulations of real-world TB dynamics that occur within the host</a:t>
            </a:r>
          </a:p>
          <a:p>
            <a:pPr lvl="1"/>
            <a:r>
              <a:rPr lang="en-US" dirty="0"/>
              <a:t>Insight</a:t>
            </a:r>
          </a:p>
          <a:p>
            <a:pPr lvl="1"/>
            <a:r>
              <a:rPr lang="en-US" dirty="0"/>
              <a:t>Highlight key factors</a:t>
            </a:r>
          </a:p>
          <a:p>
            <a:pPr lvl="1"/>
            <a:r>
              <a:rPr lang="en-US" dirty="0"/>
              <a:t>Predictions</a:t>
            </a:r>
          </a:p>
          <a:p>
            <a:pPr lvl="1"/>
            <a:endParaRPr lang="en-US" dirty="0"/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3. Provides us with better data and highlight avenues to research to improve our current models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TEST OUR KNOWLEDGE</a:t>
            </a:r>
            <a:br>
              <a:rPr lang="en-US" dirty="0"/>
            </a:br>
            <a:r>
              <a:rPr lang="en-US" dirty="0"/>
              <a:t>POSE QUESTIONS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487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Shading is lobes</a:t>
            </a:r>
          </a:p>
          <a:p>
            <a:r>
              <a:rPr lang="en-GB" dirty="0"/>
              <a:t>Each patch is a bronchopulmonary segment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7906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only model 1 type of (generalised) t-cell for simplicity/parsimony</a:t>
            </a:r>
          </a:p>
          <a:p>
            <a:endParaRPr lang="en-GB" dirty="0"/>
          </a:p>
          <a:p>
            <a:r>
              <a:rPr lang="en-GB" dirty="0"/>
              <a:t>DONT USE THE WORD ‘COMPARTMENT’ HERE - ”members” or “species” or something like that</a:t>
            </a:r>
          </a:p>
          <a:p>
            <a:endParaRPr lang="en-GB" dirty="0"/>
          </a:p>
          <a:p>
            <a:r>
              <a:rPr lang="en-GB" dirty="0"/>
              <a:t>Simplified the immune system because it is computationally intense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136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Dissemination links to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775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286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01C572-F39E-D341-B43E-C59FF6F318C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672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08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915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57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2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60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201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34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89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886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111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0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7/4/19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62F42-8E2A-274C-890F-8B366AB03D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Network modelling in tuberculosis: Building the virtual patient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3BB86-6D55-C04F-A521-DC1A1B43624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Michael Pitcher</a:t>
            </a:r>
          </a:p>
          <a:p>
            <a:r>
              <a:rPr lang="en-GB" dirty="0"/>
              <a:t>PhD Student, University of St Andrews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F4ABC-6CB2-FB4C-A019-3D4BDAB27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57" y="984412"/>
            <a:ext cx="1622944" cy="123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9743F-4928-854C-900A-F255219FB1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819" y="2250204"/>
            <a:ext cx="2566220" cy="9636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F4B5E-824C-0A48-A3B3-3BB283EE19A0}"/>
              </a:ext>
            </a:extLst>
          </p:cNvPr>
          <p:cNvSpPr txBox="1"/>
          <p:nvPr/>
        </p:nvSpPr>
        <p:spPr>
          <a:xfrm>
            <a:off x="9563547" y="4794421"/>
            <a:ext cx="2414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Acid Fast Club </a:t>
            </a:r>
          </a:p>
          <a:p>
            <a:r>
              <a:rPr lang="en-GB" dirty="0"/>
              <a:t>Summer Meeting 2019,</a:t>
            </a:r>
          </a:p>
          <a:p>
            <a:r>
              <a:rPr lang="en-GB" dirty="0"/>
              <a:t>University of </a:t>
            </a:r>
          </a:p>
          <a:p>
            <a:r>
              <a:rPr lang="en-GB" dirty="0"/>
              <a:t>St Andrews</a:t>
            </a:r>
          </a:p>
        </p:txBody>
      </p:sp>
    </p:spTree>
    <p:extLst>
      <p:ext uri="{BB962C8B-B14F-4D97-AF65-F5344CB8AC3E}">
        <p14:creationId xmlns:p14="http://schemas.microsoft.com/office/powerpoint/2010/main" val="1647446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E725-E68C-FD4F-8526-752ACD9C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Populations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741C-BD3A-5349-87CB-4228CD30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C3000-BBB8-AE4C-B724-6288EE31F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547144"/>
              </p:ext>
            </p:extLst>
          </p:nvPr>
        </p:nvGraphicFramePr>
        <p:xfrm>
          <a:off x="4483215" y="1199388"/>
          <a:ext cx="519176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668955529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4271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34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Bacteria – extracellular, replicating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Bacteria – extracellular, dormant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3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Bacteria – intracellular, dendritic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71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Bacteria – intracellular, macrophage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5189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Dendritic cell - immature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820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Dendritic cell - mature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46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Macrophage – resting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005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Macrophage – activated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774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Macrophage – infected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467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T-cell – naïve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497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T-cell activated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918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2774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EE9B8520-FCD3-894D-BA83-CCA1B5E8CE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137673"/>
              </p:ext>
            </p:extLst>
          </p:nvPr>
        </p:nvGraphicFramePr>
        <p:xfrm>
          <a:off x="1991525" y="1404589"/>
          <a:ext cx="145573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178">
                  <a:extLst>
                    <a:ext uri="{9D8B030D-6E8A-4147-A177-3AD203B41FA5}">
                      <a16:colId xmlns:a16="http://schemas.microsoft.com/office/drawing/2014/main" val="1329375468"/>
                    </a:ext>
                  </a:extLst>
                </a:gridCol>
                <a:gridCol w="790558">
                  <a:extLst>
                    <a:ext uri="{9D8B030D-6E8A-4147-A177-3AD203B41FA5}">
                      <a16:colId xmlns:a16="http://schemas.microsoft.com/office/drawing/2014/main" val="995611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0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37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1056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463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977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38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5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87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9105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3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2400" i="0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966877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94538093-ED3F-024B-9D3F-61B53E3EBDC5}"/>
              </a:ext>
            </a:extLst>
          </p:cNvPr>
          <p:cNvSpPr/>
          <p:nvPr/>
        </p:nvSpPr>
        <p:spPr>
          <a:xfrm>
            <a:off x="4627249" y="2397082"/>
            <a:ext cx="2712720" cy="2621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PATCH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33BB1B7-42C9-B44F-8D7A-F9AB9144CF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2039656"/>
              </p:ext>
            </p:extLst>
          </p:nvPr>
        </p:nvGraphicFramePr>
        <p:xfrm>
          <a:off x="8519957" y="2702529"/>
          <a:ext cx="125698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8984">
                  <a:extLst>
                    <a:ext uri="{9D8B030D-6E8A-4147-A177-3AD203B41FA5}">
                      <a16:colId xmlns:a16="http://schemas.microsoft.com/office/drawing/2014/main" val="1329375468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6854600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8256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</a:t>
                      </a:r>
                      <a:endParaRPr lang="en-GB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003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endParaRPr lang="en-GB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37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GB" i="1" baseline="-25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95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lang="en-GB" i="1" baseline="-25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i="0" baseline="-25000" dirty="0">
                          <a:latin typeface="+mn-lt"/>
                          <a:cs typeface="Times New Roman" panose="02020603050405020304" pitchFamily="18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3463227"/>
                  </a:ext>
                </a:extLst>
              </a:tr>
            </a:tbl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B341CC17-4604-2841-9D26-BB73862909F5}"/>
              </a:ext>
            </a:extLst>
          </p:cNvPr>
          <p:cNvSpPr/>
          <p:nvPr/>
        </p:nvSpPr>
        <p:spPr>
          <a:xfrm>
            <a:off x="3528541" y="1404589"/>
            <a:ext cx="977501" cy="4450080"/>
          </a:xfrm>
          <a:prstGeom prst="rightBrace">
            <a:avLst>
              <a:gd name="adj1" fmla="val 7398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21F67188-E793-604B-B0FE-5DA315CBF4DB}"/>
              </a:ext>
            </a:extLst>
          </p:cNvPr>
          <p:cNvSpPr/>
          <p:nvPr/>
        </p:nvSpPr>
        <p:spPr>
          <a:xfrm flipH="1">
            <a:off x="7461176" y="2702529"/>
            <a:ext cx="937574" cy="1954870"/>
          </a:xfrm>
          <a:prstGeom prst="rightBrace">
            <a:avLst>
              <a:gd name="adj1" fmla="val 44093"/>
              <a:gd name="adj2" fmla="val 4950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0ED743-AAD8-EF48-95E5-08C638405746}"/>
              </a:ext>
            </a:extLst>
          </p:cNvPr>
          <p:cNvSpPr txBox="1"/>
          <p:nvPr/>
        </p:nvSpPr>
        <p:spPr>
          <a:xfrm>
            <a:off x="1991525" y="1003331"/>
            <a:ext cx="1216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Population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783CF-67FF-284A-88C8-3F95CBEF76B9}"/>
              </a:ext>
            </a:extLst>
          </p:cNvPr>
          <p:cNvSpPr txBox="1"/>
          <p:nvPr/>
        </p:nvSpPr>
        <p:spPr>
          <a:xfrm>
            <a:off x="8305638" y="2117754"/>
            <a:ext cx="14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Environmental conditions</a:t>
            </a:r>
          </a:p>
        </p:txBody>
      </p:sp>
    </p:spTree>
    <p:extLst>
      <p:ext uri="{BB962C8B-B14F-4D97-AF65-F5344CB8AC3E}">
        <p14:creationId xmlns:p14="http://schemas.microsoft.com/office/powerpoint/2010/main" val="373887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B15CB-14BB-9B48-B665-77D6624D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3F934-F232-CE46-B3D4-7069FBF84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Populations change on each event</a:t>
            </a:r>
          </a:p>
          <a:p>
            <a:r>
              <a:rPr lang="en-GB" dirty="0"/>
              <a:t>&gt; 40 events</a:t>
            </a:r>
          </a:p>
          <a:p>
            <a:pPr lvl="1"/>
            <a:r>
              <a:rPr lang="en-GB" dirty="0"/>
              <a:t>Recruitment</a:t>
            </a:r>
          </a:p>
          <a:p>
            <a:pPr lvl="1"/>
            <a:r>
              <a:rPr lang="en-GB" dirty="0"/>
              <a:t>Replication</a:t>
            </a:r>
          </a:p>
          <a:p>
            <a:pPr lvl="1"/>
            <a:r>
              <a:rPr lang="en-GB" dirty="0"/>
              <a:t>State changes</a:t>
            </a:r>
          </a:p>
          <a:p>
            <a:pPr lvl="1"/>
            <a:r>
              <a:rPr lang="en-GB" dirty="0"/>
              <a:t>Cell infection</a:t>
            </a:r>
          </a:p>
          <a:p>
            <a:r>
              <a:rPr lang="en-GB" dirty="0"/>
              <a:t>Environment dependent events</a:t>
            </a:r>
          </a:p>
          <a:p>
            <a:pPr lvl="1"/>
            <a:r>
              <a:rPr lang="en-GB" dirty="0"/>
              <a:t>Cell recruitment – PERFUSION</a:t>
            </a:r>
          </a:p>
          <a:p>
            <a:pPr lvl="1"/>
            <a:r>
              <a:rPr lang="en-GB" dirty="0"/>
              <a:t>Bacterial state change – OXYGEN</a:t>
            </a:r>
          </a:p>
          <a:p>
            <a:pPr lvl="1"/>
            <a:r>
              <a:rPr lang="en-GB" dirty="0"/>
              <a:t>Dissemination – DRAINAGE / PERFUSION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895319-AF36-1D4F-AA5C-8C012B9E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8154" y="3515909"/>
            <a:ext cx="2431338" cy="260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936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2841-244A-6145-8776-3465EF0C8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Dissemination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6BE6F-C048-EC40-B55C-3DE9692F9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Immune cells migrate to lymphatics</a:t>
            </a:r>
          </a:p>
          <a:p>
            <a:pPr lvl="1"/>
            <a:r>
              <a:rPr lang="en-GB" dirty="0"/>
              <a:t>Also carry bacteria</a:t>
            </a:r>
          </a:p>
          <a:p>
            <a:r>
              <a:rPr lang="en-GB" dirty="0"/>
              <a:t>Bacteria in lymphatics re-enter lung</a:t>
            </a:r>
          </a:p>
          <a:p>
            <a:pPr lvl="1"/>
            <a:r>
              <a:rPr lang="en-GB" dirty="0"/>
              <a:t>Based on perfusion</a:t>
            </a:r>
          </a:p>
          <a:p>
            <a:r>
              <a:rPr lang="en-GB" dirty="0"/>
              <a:t>Bacteria disseminate within lung</a:t>
            </a:r>
          </a:p>
          <a:p>
            <a:pPr lvl="1"/>
            <a:r>
              <a:rPr lang="en-GB" dirty="0"/>
              <a:t>More likely to disseminate to patch in same lobe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893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72CBEC-7BC8-4019-86DB-1B7604A47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F52A6-22C8-AF40-A8D4-F7B084966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347" y="2286000"/>
            <a:ext cx="5578092" cy="3810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 spc="-1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3A7788-AA18-4395-B0A6-3C50CCB60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724447" cy="13953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48EF24-56BA-4684-8BB7-8280CBCE3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767825"/>
            <a:ext cx="643467" cy="1395357"/>
          </a:xfrm>
          <a:prstGeom prst="rect">
            <a:avLst/>
          </a:prstGeom>
          <a:solidFill>
            <a:srgbClr val="BBBB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C3D107-2A0D-4A60-B10A-7E5349DA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5999"/>
            <a:ext cx="3731816" cy="381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42B6A5-A12D-4C68-892C-4844407DA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0323" y="2285999"/>
            <a:ext cx="645258" cy="3809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34242-9E78-0343-8F9B-8CF753A02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460" y="3200100"/>
            <a:ext cx="6362127" cy="289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C559EB-97F6-8341-9B02-5C9555B2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807" y="1586235"/>
            <a:ext cx="3500144" cy="3750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0A803-2CC9-6946-9BCD-CFE996F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of heterogeneity in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E1293-7FFD-C243-AD0F-82E30C131D43}"/>
              </a:ext>
            </a:extLst>
          </p:cNvPr>
          <p:cNvSpPr txBox="1"/>
          <p:nvPr/>
        </p:nvSpPr>
        <p:spPr>
          <a:xfrm>
            <a:off x="6660608" y="5355688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heterogeneity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C5178-3200-524B-A408-EDC738D0F1AA}"/>
              </a:ext>
            </a:extLst>
          </p:cNvPr>
          <p:cNvSpPr txBox="1"/>
          <p:nvPr/>
        </p:nvSpPr>
        <p:spPr>
          <a:xfrm rot="16200000">
            <a:off x="5225082" y="3285927"/>
            <a:ext cx="710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Bacteria</a:t>
            </a:r>
          </a:p>
        </p:txBody>
      </p:sp>
    </p:spTree>
    <p:extLst>
      <p:ext uri="{BB962C8B-B14F-4D97-AF65-F5344CB8AC3E}">
        <p14:creationId xmlns:p14="http://schemas.microsoft.com/office/powerpoint/2010/main" val="1965789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1D1A5F-24E5-8440-96DF-CE2736065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07" y="1420180"/>
            <a:ext cx="3690357" cy="40084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0A803-2CC9-6946-9BCD-CFE996F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of heterogeneity in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59462-6977-A048-A506-4C319C5EBB50}"/>
              </a:ext>
            </a:extLst>
          </p:cNvPr>
          <p:cNvSpPr txBox="1"/>
          <p:nvPr/>
        </p:nvSpPr>
        <p:spPr>
          <a:xfrm>
            <a:off x="6742352" y="5355688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Heterogeneous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6FED5-854D-8940-8D34-13D2220134FA}"/>
              </a:ext>
            </a:extLst>
          </p:cNvPr>
          <p:cNvSpPr txBox="1"/>
          <p:nvPr/>
        </p:nvSpPr>
        <p:spPr>
          <a:xfrm rot="16200000">
            <a:off x="5225082" y="3285927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Bacteria</a:t>
            </a:r>
          </a:p>
        </p:txBody>
      </p:sp>
    </p:spTree>
    <p:extLst>
      <p:ext uri="{BB962C8B-B14F-4D97-AF65-F5344CB8AC3E}">
        <p14:creationId xmlns:p14="http://schemas.microsoft.com/office/powerpoint/2010/main" val="1202896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DB149A2-53B7-F942-AEA7-6DA337B2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237" y="1601224"/>
            <a:ext cx="3548423" cy="38018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0A803-2CC9-6946-9BCD-CFE996F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Effects of heterogeneity in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0E1293-7FFD-C243-AD0F-82E30C131D43}"/>
              </a:ext>
            </a:extLst>
          </p:cNvPr>
          <p:cNvSpPr txBox="1"/>
          <p:nvPr/>
        </p:nvSpPr>
        <p:spPr>
          <a:xfrm>
            <a:off x="4570538" y="5723797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 heterogeneity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59462-6977-A048-A506-4C319C5EBB50}"/>
              </a:ext>
            </a:extLst>
          </p:cNvPr>
          <p:cNvSpPr txBox="1"/>
          <p:nvPr/>
        </p:nvSpPr>
        <p:spPr>
          <a:xfrm>
            <a:off x="8641491" y="5758249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Heterogeneous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B8C74F-1C3D-5C4B-AC11-BE1C7C4F0584}"/>
              </a:ext>
            </a:extLst>
          </p:cNvPr>
          <p:cNvSpPr txBox="1"/>
          <p:nvPr/>
        </p:nvSpPr>
        <p:spPr>
          <a:xfrm rot="16200000">
            <a:off x="3371991" y="3285928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Bacteria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5C156-14E7-4147-911F-BF5D4A1B7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180" y="1601225"/>
            <a:ext cx="3500145" cy="38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3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A803-2CC9-6946-9BCD-CFE996F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7AA21-72BA-5F49-962D-B1AFB31B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Environmentally heterogeneity → Different bacterial loads</a:t>
            </a:r>
          </a:p>
          <a:p>
            <a:r>
              <a:rPr lang="en-GB" dirty="0"/>
              <a:t>Dissemination routes are less important</a:t>
            </a:r>
          </a:p>
          <a:p>
            <a:pPr lvl="1"/>
            <a:r>
              <a:rPr lang="en-GB" dirty="0"/>
              <a:t>Where is important, how is not</a:t>
            </a:r>
          </a:p>
          <a:p>
            <a:r>
              <a:rPr lang="en-GB" dirty="0"/>
              <a:t>So future models should consider whole lung scales and environmental impacts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18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6AB4C-9B70-8C4F-9C36-8E6FF8AE8D1D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rgbClr val="0070C0"/>
                </a:solidFill>
              </a:rPr>
              <a:t>TB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750F16D-F430-D34C-A7A0-6E5E1FC656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6506935"/>
              </p:ext>
            </p:extLst>
          </p:nvPr>
        </p:nvGraphicFramePr>
        <p:xfrm>
          <a:off x="2119094" y="30686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D47D686-5219-6F49-A4BC-6ED59E45CC35}"/>
              </a:ext>
            </a:extLst>
          </p:cNvPr>
          <p:cNvSpPr txBox="1"/>
          <p:nvPr/>
        </p:nvSpPr>
        <p:spPr>
          <a:xfrm>
            <a:off x="2129055" y="3971205"/>
            <a:ext cx="21115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Infection starts in lower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Dissemination</a:t>
            </a:r>
            <a:r>
              <a:rPr lang="en-GB" dirty="0"/>
              <a:t> to lymphatics and other regions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F4B207-7650-0D47-8EB9-35ECAD95277A}"/>
              </a:ext>
            </a:extLst>
          </p:cNvPr>
          <p:cNvSpPr txBox="1"/>
          <p:nvPr/>
        </p:nvSpPr>
        <p:spPr>
          <a:xfrm>
            <a:off x="5140318" y="3891819"/>
            <a:ext cx="2111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Bacterial levels kept under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3F15AD-ADAF-674A-A8B2-24BEF21B500C}"/>
              </a:ext>
            </a:extLst>
          </p:cNvPr>
          <p:cNvSpPr txBox="1"/>
          <p:nvPr/>
        </p:nvSpPr>
        <p:spPr>
          <a:xfrm>
            <a:off x="8135525" y="3799501"/>
            <a:ext cx="2111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Immune system </a:t>
            </a:r>
            <a:r>
              <a:rPr lang="en-GB" dirty="0">
                <a:solidFill>
                  <a:srgbClr val="C00000"/>
                </a:solidFill>
              </a:rPr>
              <a:t>weakens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Bacterial proliferation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Cavities</a:t>
            </a:r>
            <a:r>
              <a:rPr lang="en-GB" dirty="0"/>
              <a:t> form</a:t>
            </a:r>
          </a:p>
        </p:txBody>
      </p:sp>
    </p:spTree>
    <p:extLst>
      <p:ext uri="{BB962C8B-B14F-4D97-AF65-F5344CB8AC3E}">
        <p14:creationId xmlns:p14="http://schemas.microsoft.com/office/powerpoint/2010/main" val="119787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AC371-5DB1-BF47-B943-9D43EAB24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dirty="0"/>
              <a:t>Overview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B58B0A3-1EB7-44B4-AEEC-B5F21F836A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0824698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8960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7427-FB75-5243-982E-600888059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Developments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07B46-8BB2-834E-885A-18D89996A4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Granular network</a:t>
            </a:r>
          </a:p>
          <a:p>
            <a:pPr lvl="1"/>
            <a:r>
              <a:rPr lang="en-GB" dirty="0"/>
              <a:t>More, smaller patches</a:t>
            </a:r>
          </a:p>
          <a:p>
            <a:r>
              <a:rPr lang="en-GB" dirty="0"/>
              <a:t>Weakening immune system</a:t>
            </a:r>
          </a:p>
          <a:p>
            <a:pPr lvl="1"/>
            <a:r>
              <a:rPr lang="en-GB" dirty="0"/>
              <a:t>T-cell deficiency</a:t>
            </a:r>
          </a:p>
          <a:p>
            <a:r>
              <a:rPr lang="en-GB" dirty="0"/>
              <a:t>Cavitation</a:t>
            </a:r>
          </a:p>
          <a:p>
            <a:pPr lvl="1"/>
            <a:r>
              <a:rPr lang="en-GB" dirty="0"/>
              <a:t>Caseum</a:t>
            </a:r>
          </a:p>
          <a:p>
            <a:pPr lvl="1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F0CCD-D5B9-634D-AC4C-09AAE256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900984" y="2127480"/>
            <a:ext cx="4050323" cy="28716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4ABD7F8-0CB4-1148-BF40-D70FA8F4A84B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9923988" y="3557500"/>
            <a:ext cx="1438000" cy="582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18B34A77-B223-A04E-9532-D556101E9805}"/>
              </a:ext>
            </a:extLst>
          </p:cNvPr>
          <p:cNvSpPr/>
          <p:nvPr/>
        </p:nvSpPr>
        <p:spPr>
          <a:xfrm>
            <a:off x="8490303" y="1538160"/>
            <a:ext cx="2871685" cy="4050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236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BModel_Cav2.mp4">
            <a:hlinkClick r:id="" action="ppaction://media"/>
            <a:extLst>
              <a:ext uri="{FF2B5EF4-FFF2-40B4-BE49-F238E27FC236}">
                <a16:creationId xmlns:a16="http://schemas.microsoft.com/office/drawing/2014/main" id="{58E414E2-2D75-4F4F-B892-3973AFACF6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667676-85A6-4447-A907-616970D4D2BB}"/>
              </a:ext>
            </a:extLst>
          </p:cNvPr>
          <p:cNvSpPr/>
          <p:nvPr/>
        </p:nvSpPr>
        <p:spPr>
          <a:xfrm>
            <a:off x="-1" y="0"/>
            <a:ext cx="20754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7D14A1-E33B-5345-8A36-149E50886A39}"/>
              </a:ext>
            </a:extLst>
          </p:cNvPr>
          <p:cNvSpPr txBox="1"/>
          <p:nvPr/>
        </p:nvSpPr>
        <p:spPr>
          <a:xfrm>
            <a:off x="164123" y="128953"/>
            <a:ext cx="1407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979637-FF95-914D-9B5A-07CE7DB9A733}"/>
              </a:ext>
            </a:extLst>
          </p:cNvPr>
          <p:cNvSpPr/>
          <p:nvPr/>
        </p:nvSpPr>
        <p:spPr>
          <a:xfrm>
            <a:off x="10116521" y="-5862"/>
            <a:ext cx="207547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2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4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0A803-2CC9-6946-9BCD-CFE996F3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 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7AA21-72BA-5F49-962D-B1AFB31BB8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In silico </a:t>
            </a:r>
            <a:r>
              <a:rPr lang="en-GB" dirty="0"/>
              <a:t>model of whole-lung TB lifecycle:</a:t>
            </a:r>
          </a:p>
          <a:p>
            <a:pPr lvl="1"/>
            <a:r>
              <a:rPr lang="en-GB" dirty="0"/>
              <a:t>Primary</a:t>
            </a:r>
          </a:p>
          <a:p>
            <a:pPr lvl="1"/>
            <a:r>
              <a:rPr lang="en-GB" dirty="0"/>
              <a:t>Latency</a:t>
            </a:r>
          </a:p>
          <a:p>
            <a:pPr lvl="1"/>
            <a:r>
              <a:rPr lang="en-GB" dirty="0"/>
              <a:t>Post-primary</a:t>
            </a:r>
          </a:p>
          <a:p>
            <a:r>
              <a:rPr lang="en-GB" dirty="0"/>
              <a:t>Demonstrated that environmental heterogeneity leads to cavity formation at the apex of the lung</a:t>
            </a:r>
          </a:p>
        </p:txBody>
      </p:sp>
    </p:spTree>
    <p:extLst>
      <p:ext uri="{BB962C8B-B14F-4D97-AF65-F5344CB8AC3E}">
        <p14:creationId xmlns:p14="http://schemas.microsoft.com/office/powerpoint/2010/main" val="3114400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BDAAE7A-177F-4691-8F07-36CBBA611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9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F82D1D-28BC-4216-A1EA-F7D9C6D1A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A1DC48-C242-4442-822C-570436B8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577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6BD0DB-DA8B-8846-9CB8-19532DADB856}"/>
              </a:ext>
            </a:extLst>
          </p:cNvPr>
          <p:cNvSpPr/>
          <p:nvPr/>
        </p:nvSpPr>
        <p:spPr>
          <a:xfrm>
            <a:off x="1774784" y="1309918"/>
            <a:ext cx="4069561" cy="168041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7E57E4-8068-8448-BD8C-4C8DFF6BE266}"/>
              </a:ext>
            </a:extLst>
          </p:cNvPr>
          <p:cNvSpPr txBox="1"/>
          <p:nvPr/>
        </p:nvSpPr>
        <p:spPr>
          <a:xfrm>
            <a:off x="1978503" y="1695494"/>
            <a:ext cx="27061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Between-person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heterogeneity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01B7FD-CC9F-DC48-A71B-90F172FC9311}"/>
              </a:ext>
            </a:extLst>
          </p:cNvPr>
          <p:cNvSpPr/>
          <p:nvPr/>
        </p:nvSpPr>
        <p:spPr>
          <a:xfrm>
            <a:off x="7025103" y="1294346"/>
            <a:ext cx="3892866" cy="16804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Graphic 16" descr="Medicine">
            <a:extLst>
              <a:ext uri="{FF2B5EF4-FFF2-40B4-BE49-F238E27FC236}">
                <a16:creationId xmlns:a16="http://schemas.microsoft.com/office/drawing/2014/main" id="{FFDBADEC-1F35-6C44-A169-13E79114C2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92688" y="1666938"/>
            <a:ext cx="914400" cy="914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07FBE68-4AEC-C245-A60D-3E93CBFAB884}"/>
              </a:ext>
            </a:extLst>
          </p:cNvPr>
          <p:cNvSpPr/>
          <p:nvPr/>
        </p:nvSpPr>
        <p:spPr>
          <a:xfrm>
            <a:off x="4093322" y="4612234"/>
            <a:ext cx="3892866" cy="168041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0" name="Graphic 19" descr="Group of people">
            <a:extLst>
              <a:ext uri="{FF2B5EF4-FFF2-40B4-BE49-F238E27FC236}">
                <a16:creationId xmlns:a16="http://schemas.microsoft.com/office/drawing/2014/main" id="{6854D7F0-6EBB-1A4C-B1BB-00962B8A9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8156" y="5037498"/>
            <a:ext cx="914400" cy="914400"/>
          </a:xfrm>
          <a:prstGeom prst="rect">
            <a:avLst/>
          </a:prstGeom>
        </p:spPr>
      </p:pic>
      <p:sp>
        <p:nvSpPr>
          <p:cNvPr id="21" name="Bent-Up Arrow 20">
            <a:extLst>
              <a:ext uri="{FF2B5EF4-FFF2-40B4-BE49-F238E27FC236}">
                <a16:creationId xmlns:a16="http://schemas.microsoft.com/office/drawing/2014/main" id="{9E276508-88E1-F04F-B735-53BC2EDA6D97}"/>
              </a:ext>
            </a:extLst>
          </p:cNvPr>
          <p:cNvSpPr/>
          <p:nvPr/>
        </p:nvSpPr>
        <p:spPr>
          <a:xfrm rot="5400000">
            <a:off x="2269007" y="3751718"/>
            <a:ext cx="2590641" cy="1002087"/>
          </a:xfrm>
          <a:prstGeom prst="bentUpArrow">
            <a:avLst>
              <a:gd name="adj1" fmla="val 9424"/>
              <a:gd name="adj2" fmla="val 11604"/>
              <a:gd name="adj3" fmla="val 237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960D4583-73E2-5D4F-9E39-6ADEB0C16536}"/>
              </a:ext>
            </a:extLst>
          </p:cNvPr>
          <p:cNvSpPr/>
          <p:nvPr/>
        </p:nvSpPr>
        <p:spPr>
          <a:xfrm rot="5400000" flipV="1">
            <a:off x="7332902" y="3678168"/>
            <a:ext cx="2590646" cy="1149182"/>
          </a:xfrm>
          <a:prstGeom prst="bentUpArrow">
            <a:avLst>
              <a:gd name="adj1" fmla="val 9424"/>
              <a:gd name="adj2" fmla="val 11604"/>
              <a:gd name="adj3" fmla="val 237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0D3E41-97A2-3746-83A5-747784C6CCAC}"/>
              </a:ext>
            </a:extLst>
          </p:cNvPr>
          <p:cNvSpPr txBox="1"/>
          <p:nvPr/>
        </p:nvSpPr>
        <p:spPr>
          <a:xfrm>
            <a:off x="7489344" y="1881265"/>
            <a:ext cx="2335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Pharmacology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92D1DCF-39F4-B745-B725-0C80BEB1E511}"/>
              </a:ext>
            </a:extLst>
          </p:cNvPr>
          <p:cNvSpPr txBox="1"/>
          <p:nvPr/>
        </p:nvSpPr>
        <p:spPr>
          <a:xfrm>
            <a:off x="4325870" y="5053824"/>
            <a:ext cx="226215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Virtual clinical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</a:rPr>
              <a:t>trial</a:t>
            </a:r>
          </a:p>
        </p:txBody>
      </p:sp>
      <p:pic>
        <p:nvPicPr>
          <p:cNvPr id="3" name="Graphic 2" descr="Users">
            <a:extLst>
              <a:ext uri="{FF2B5EF4-FFF2-40B4-BE49-F238E27FC236}">
                <a16:creationId xmlns:a16="http://schemas.microsoft.com/office/drawing/2014/main" id="{B2A9EBEE-654A-A942-BBAD-5CEF05898D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51372" y="1723151"/>
            <a:ext cx="914400" cy="9144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A195C1B4-B74E-D24C-BDF1-85867198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565" y="-163802"/>
            <a:ext cx="2947482" cy="1857353"/>
          </a:xfrm>
        </p:spPr>
        <p:txBody>
          <a:bodyPr/>
          <a:lstStyle/>
          <a:p>
            <a:r>
              <a:rPr lang="en-GB" dirty="0">
                <a:solidFill>
                  <a:schemeClr val="accent1"/>
                </a:solidFill>
              </a:rPr>
              <a:t>Future Work</a:t>
            </a:r>
            <a:r>
              <a:rPr lang="en-GB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181838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F0E4-71AC-E245-A9C2-F1DD71014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914400"/>
          </a:xfrm>
        </p:spPr>
        <p:txBody>
          <a:bodyPr/>
          <a:lstStyle/>
          <a:p>
            <a:r>
              <a:rPr lang="en-GB" dirty="0"/>
              <a:t>Q&amp;A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FAEE55-1435-B84B-93EB-5ED2500AB5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2488366"/>
            <a:ext cx="7315200" cy="3327818"/>
          </a:xfrm>
        </p:spPr>
        <p:txBody>
          <a:bodyPr>
            <a:normAutofit fontScale="62500" lnSpcReduction="20000"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Acknowledgments:</a:t>
            </a:r>
          </a:p>
          <a:p>
            <a:r>
              <a:rPr lang="en-GB" dirty="0">
                <a:solidFill>
                  <a:schemeClr val="bg1"/>
                </a:solidFill>
              </a:rPr>
              <a:t>Prof Stephen Gillespie</a:t>
            </a:r>
          </a:p>
          <a:p>
            <a:r>
              <a:rPr lang="en-GB" dirty="0">
                <a:solidFill>
                  <a:schemeClr val="bg1"/>
                </a:solidFill>
              </a:rPr>
              <a:t>Prof Simon Dobson</a:t>
            </a:r>
          </a:p>
          <a:p>
            <a:r>
              <a:rPr lang="en-GB" dirty="0">
                <a:solidFill>
                  <a:schemeClr val="bg1"/>
                </a:solidFill>
              </a:rPr>
              <a:t>Dr Ruth Bowness</a:t>
            </a:r>
          </a:p>
          <a:p>
            <a:r>
              <a:rPr lang="en-GB" dirty="0">
                <a:solidFill>
                  <a:schemeClr val="bg1"/>
                </a:solidFill>
              </a:rPr>
              <a:t>Dr Derek Sloan</a:t>
            </a:r>
          </a:p>
          <a:p>
            <a:r>
              <a:rPr lang="en-GB" dirty="0">
                <a:solidFill>
                  <a:schemeClr val="bg1"/>
                </a:solidFill>
              </a:rPr>
              <a:t>Dr Tom Kelsey</a:t>
            </a:r>
          </a:p>
          <a:p>
            <a:r>
              <a:rPr lang="en-GB" dirty="0">
                <a:solidFill>
                  <a:schemeClr val="bg1"/>
                </a:solidFill>
              </a:rPr>
              <a:t>Prof Mark Chaplain</a:t>
            </a:r>
          </a:p>
          <a:p>
            <a:r>
              <a:rPr lang="en-GB" dirty="0">
                <a:solidFill>
                  <a:schemeClr val="bg1"/>
                </a:solidFill>
              </a:rPr>
              <a:t>Dr Raluca </a:t>
            </a:r>
            <a:r>
              <a:rPr lang="en-GB" dirty="0" err="1">
                <a:solidFill>
                  <a:schemeClr val="bg1"/>
                </a:solidFill>
              </a:rPr>
              <a:t>Eftimie</a:t>
            </a:r>
            <a:r>
              <a:rPr lang="en-GB" dirty="0">
                <a:solidFill>
                  <a:schemeClr val="bg1"/>
                </a:solidFill>
              </a:rPr>
              <a:t> (University of Dundee)</a:t>
            </a:r>
          </a:p>
          <a:p>
            <a:r>
              <a:rPr lang="en-GB" i="1" dirty="0">
                <a:solidFill>
                  <a:schemeClr val="bg1"/>
                </a:solidFill>
              </a:rPr>
              <a:t>Infection &amp; Global Health Division</a:t>
            </a:r>
          </a:p>
          <a:p>
            <a:r>
              <a:rPr lang="en-GB" i="1" dirty="0">
                <a:solidFill>
                  <a:schemeClr val="bg1"/>
                </a:solidFill>
              </a:rPr>
              <a:t>Systems Research Group</a:t>
            </a:r>
          </a:p>
          <a:p>
            <a:r>
              <a:rPr lang="en-GB" i="1" dirty="0">
                <a:solidFill>
                  <a:schemeClr val="bg1"/>
                </a:solidFill>
              </a:rPr>
              <a:t>Health Informatics Group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C5AF4D-9740-8A47-AED2-FCF07FFAB6D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59457" y="984412"/>
            <a:ext cx="1622944" cy="1239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9DE9D5-1049-FE49-AFB0-8C9D13405C2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7819" y="2250204"/>
            <a:ext cx="2566220" cy="963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015C20-CB28-3E46-9604-EF08C6818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829" y="3644145"/>
            <a:ext cx="1854200" cy="1231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B0A51B-2DC3-0A44-94F3-6839977FE520}"/>
              </a:ext>
            </a:extLst>
          </p:cNvPr>
          <p:cNvSpPr txBox="1"/>
          <p:nvPr/>
        </p:nvSpPr>
        <p:spPr>
          <a:xfrm>
            <a:off x="10147200" y="3346016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Funded by: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80A6B3-07A0-034E-B6FE-74639D586BDC}"/>
              </a:ext>
            </a:extLst>
          </p:cNvPr>
          <p:cNvSpPr txBox="1"/>
          <p:nvPr/>
        </p:nvSpPr>
        <p:spPr>
          <a:xfrm>
            <a:off x="5435509" y="2397949"/>
            <a:ext cx="328307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>
                <a:solidFill>
                  <a:schemeClr val="bg1"/>
                </a:solidFill>
              </a:rPr>
              <a:t>My details:</a:t>
            </a:r>
          </a:p>
          <a:p>
            <a:r>
              <a:rPr lang="en-GB" dirty="0">
                <a:solidFill>
                  <a:schemeClr val="bg1"/>
                </a:solidFill>
              </a:rPr>
              <a:t>Michael J. Pitcher</a:t>
            </a:r>
          </a:p>
          <a:p>
            <a:r>
              <a:rPr lang="en-GB" dirty="0">
                <a:solidFill>
                  <a:schemeClr val="bg1"/>
                </a:solidFill>
              </a:rPr>
              <a:t>Email: mjp22@st-andrews.ac.uk</a:t>
            </a:r>
          </a:p>
          <a:p>
            <a:r>
              <a:rPr lang="en-GB" dirty="0">
                <a:solidFill>
                  <a:schemeClr val="bg1"/>
                </a:solidFill>
              </a:rPr>
              <a:t>Twitter: @</a:t>
            </a:r>
            <a:r>
              <a:rPr lang="en-GB" dirty="0" err="1">
                <a:solidFill>
                  <a:schemeClr val="bg1"/>
                </a:solidFill>
              </a:rPr>
              <a:t>michaeljpitcher</a:t>
            </a:r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PhD Student 2015-19,</a:t>
            </a:r>
          </a:p>
          <a:p>
            <a:r>
              <a:rPr lang="en-GB" dirty="0">
                <a:solidFill>
                  <a:schemeClr val="bg1"/>
                </a:solidFill>
              </a:rPr>
              <a:t>University of St Andrews</a:t>
            </a:r>
          </a:p>
        </p:txBody>
      </p:sp>
    </p:spTree>
    <p:extLst>
      <p:ext uri="{BB962C8B-B14F-4D97-AF65-F5344CB8AC3E}">
        <p14:creationId xmlns:p14="http://schemas.microsoft.com/office/powerpoint/2010/main" val="350476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733717-8978-4840-8762-A474DFA62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95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D920B-DB6A-9843-A6C7-BFBE8D518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9" y="1123837"/>
            <a:ext cx="4016116" cy="1255469"/>
          </a:xfrm>
        </p:spPr>
        <p:txBody>
          <a:bodyPr>
            <a:normAutofit/>
          </a:bodyPr>
          <a:lstStyle/>
          <a:p>
            <a:r>
              <a:rPr lang="en-GB" dirty="0"/>
              <a:t>Reducing TB treatment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0283D-EB90-FB4D-AE90-5DD6EE15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016116" cy="3274586"/>
          </a:xfrm>
        </p:spPr>
        <p:txBody>
          <a:bodyPr anchor="t">
            <a:no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Improve patient adherence</a:t>
            </a:r>
          </a:p>
          <a:p>
            <a:r>
              <a:rPr lang="en-GB" dirty="0">
                <a:solidFill>
                  <a:srgbClr val="FFFFFF"/>
                </a:solidFill>
              </a:rPr>
              <a:t>6 months to 4 months</a:t>
            </a:r>
          </a:p>
          <a:p>
            <a:r>
              <a:rPr lang="en-GB" dirty="0">
                <a:solidFill>
                  <a:srgbClr val="FFFFFF"/>
                </a:solidFill>
              </a:rPr>
              <a:t>How to decide which treatments to advance to phase 3 trials?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918DCB-7F82-8E43-ABFB-4318AEB07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8113851"/>
              </p:ext>
            </p:extLst>
          </p:nvPr>
        </p:nvGraphicFramePr>
        <p:xfrm>
          <a:off x="5137463" y="2453976"/>
          <a:ext cx="6193769" cy="209925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12352">
                  <a:extLst>
                    <a:ext uri="{9D8B030D-6E8A-4147-A177-3AD203B41FA5}">
                      <a16:colId xmlns:a16="http://schemas.microsoft.com/office/drawing/2014/main" val="3542766705"/>
                    </a:ext>
                  </a:extLst>
                </a:gridCol>
                <a:gridCol w="808893">
                  <a:extLst>
                    <a:ext uri="{9D8B030D-6E8A-4147-A177-3AD203B41FA5}">
                      <a16:colId xmlns:a16="http://schemas.microsoft.com/office/drawing/2014/main" val="2643718494"/>
                    </a:ext>
                  </a:extLst>
                </a:gridCol>
                <a:gridCol w="1355924">
                  <a:extLst>
                    <a:ext uri="{9D8B030D-6E8A-4147-A177-3AD203B41FA5}">
                      <a16:colId xmlns:a16="http://schemas.microsoft.com/office/drawing/2014/main" val="2108095431"/>
                    </a:ext>
                  </a:extLst>
                </a:gridCol>
                <a:gridCol w="1520200">
                  <a:extLst>
                    <a:ext uri="{9D8B030D-6E8A-4147-A177-3AD203B41FA5}">
                      <a16:colId xmlns:a16="http://schemas.microsoft.com/office/drawing/2014/main" val="1644060537"/>
                    </a:ext>
                  </a:extLst>
                </a:gridCol>
                <a:gridCol w="1796400">
                  <a:extLst>
                    <a:ext uri="{9D8B030D-6E8A-4147-A177-3AD203B41FA5}">
                      <a16:colId xmlns:a16="http://schemas.microsoft.com/office/drawing/2014/main" val="1651019208"/>
                    </a:ext>
                  </a:extLst>
                </a:gridCol>
              </a:tblGrid>
              <a:tr h="498554">
                <a:tc>
                  <a:txBody>
                    <a:bodyPr/>
                    <a:lstStyle/>
                    <a:p>
                      <a:endParaRPr lang="en-GB" sz="1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Type</a:t>
                      </a: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Models</a:t>
                      </a: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Advantages</a:t>
                      </a: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Disadvantages</a:t>
                      </a: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007666"/>
                  </a:ext>
                </a:extLst>
              </a:tr>
              <a:tr h="621653">
                <a:tc>
                  <a:txBody>
                    <a:bodyPr/>
                    <a:lstStyle/>
                    <a:p>
                      <a:endParaRPr lang="en-GB" sz="13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vitro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Laboratory experiments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Accurately mimics human dynamics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Lack of full environment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8297268"/>
                  </a:ext>
                </a:extLst>
              </a:tr>
              <a:tr h="821690">
                <a:tc>
                  <a:txBody>
                    <a:bodyPr/>
                    <a:lstStyle/>
                    <a:p>
                      <a:endParaRPr lang="en-GB" sz="13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84649" marR="138487" marT="92325" marB="923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In vivo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Animal models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Full organ/body environment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3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Don’t accurately reflect human pathophysiology</a:t>
                      </a:r>
                    </a:p>
                  </a:txBody>
                  <a:tcPr marL="184649" marR="138487" marT="92325" marB="92325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1787122"/>
                  </a:ext>
                </a:extLst>
              </a:tr>
            </a:tbl>
          </a:graphicData>
        </a:graphic>
      </p:graphicFrame>
      <p:pic>
        <p:nvPicPr>
          <p:cNvPr id="8" name="Graphic 7" descr="Rabbit">
            <a:extLst>
              <a:ext uri="{FF2B5EF4-FFF2-40B4-BE49-F238E27FC236}">
                <a16:creationId xmlns:a16="http://schemas.microsoft.com/office/drawing/2014/main" id="{B823B963-5CD6-6C49-A966-59BED7434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463" y="3803235"/>
            <a:ext cx="688906" cy="688906"/>
          </a:xfrm>
          <a:prstGeom prst="rect">
            <a:avLst/>
          </a:prstGeom>
        </p:spPr>
      </p:pic>
      <p:pic>
        <p:nvPicPr>
          <p:cNvPr id="10" name="Graphic 9" descr="Microscope">
            <a:extLst>
              <a:ext uri="{FF2B5EF4-FFF2-40B4-BE49-F238E27FC236}">
                <a16:creationId xmlns:a16="http://schemas.microsoft.com/office/drawing/2014/main" id="{4B8F694E-6A80-194A-80E8-DC490D13A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37463" y="2993280"/>
            <a:ext cx="688906" cy="68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87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102E8E4-3982-4884-AA0F-68EC37047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EB3F61-F91A-45E6-81DA-F22A4CBAC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8"/>
            <a:ext cx="1286934" cy="5333999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D1CB9A-4C6B-4843-B8E9-CD0071D37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04CA6B-B474-7542-8164-E084AA567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217743"/>
              </p:ext>
            </p:extLst>
          </p:nvPr>
        </p:nvGraphicFramePr>
        <p:xfrm>
          <a:off x="1582615" y="1415430"/>
          <a:ext cx="5271857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475">
                  <a:extLst>
                    <a:ext uri="{9D8B030D-6E8A-4147-A177-3AD203B41FA5}">
                      <a16:colId xmlns:a16="http://schemas.microsoft.com/office/drawing/2014/main" val="4040599980"/>
                    </a:ext>
                  </a:extLst>
                </a:gridCol>
                <a:gridCol w="1557248">
                  <a:extLst>
                    <a:ext uri="{9D8B030D-6E8A-4147-A177-3AD203B41FA5}">
                      <a16:colId xmlns:a16="http://schemas.microsoft.com/office/drawing/2014/main" val="3016832254"/>
                    </a:ext>
                  </a:extLst>
                </a:gridCol>
                <a:gridCol w="2221134">
                  <a:extLst>
                    <a:ext uri="{9D8B030D-6E8A-4147-A177-3AD203B41FA5}">
                      <a16:colId xmlns:a16="http://schemas.microsoft.com/office/drawing/2014/main" val="1686201896"/>
                    </a:ext>
                  </a:extLst>
                </a:gridCol>
              </a:tblGrid>
              <a:tr h="458910">
                <a:tc>
                  <a:txBody>
                    <a:bodyPr/>
                    <a:lstStyle/>
                    <a:p>
                      <a:r>
                        <a:rPr lang="en-GB" dirty="0"/>
                        <a:t>Disease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Localisation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Immunological events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228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Base of lungs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 cavitation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26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Latent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Dormancy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040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Post-primary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Apex to middle of lungs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Cavitation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360479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E6402D7-EAD2-1B42-8FD8-FB4E9DD4E5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02" t="46504" r="4235" b="47550"/>
          <a:stretch/>
        </p:blipFill>
        <p:spPr>
          <a:xfrm>
            <a:off x="7618044" y="1108483"/>
            <a:ext cx="3487918" cy="2815997"/>
          </a:xfrm>
          <a:prstGeom prst="rect">
            <a:avLst/>
          </a:prstGeom>
        </p:spPr>
      </p:pic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1EE40F37-7001-5B42-892C-4E36E74DB67B}"/>
              </a:ext>
            </a:extLst>
          </p:cNvPr>
          <p:cNvCxnSpPr>
            <a:cxnSpLocks/>
          </p:cNvCxnSpPr>
          <p:nvPr/>
        </p:nvCxnSpPr>
        <p:spPr>
          <a:xfrm>
            <a:off x="6854472" y="2315114"/>
            <a:ext cx="1258484" cy="914683"/>
          </a:xfrm>
          <a:prstGeom prst="bentConnector3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A9D907AB-999C-D941-A98D-585D56DB5ECB}"/>
              </a:ext>
            </a:extLst>
          </p:cNvPr>
          <p:cNvCxnSpPr>
            <a:cxnSpLocks/>
          </p:cNvCxnSpPr>
          <p:nvPr/>
        </p:nvCxnSpPr>
        <p:spPr>
          <a:xfrm flipV="1">
            <a:off x="6854472" y="2051538"/>
            <a:ext cx="1466622" cy="1392437"/>
          </a:xfrm>
          <a:prstGeom prst="bentConnector3">
            <a:avLst>
              <a:gd name="adj1" fmla="val 28418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17DE4FC-1165-9C43-856F-72A1551DD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913" y="4267197"/>
            <a:ext cx="1778000" cy="1752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F039F3-16A4-9D45-8A54-F897A27363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551" y="4267197"/>
            <a:ext cx="1612900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5E3C44-3A91-714B-B8F9-317971B07B61}"/>
              </a:ext>
            </a:extLst>
          </p:cNvPr>
          <p:cNvSpPr txBox="1"/>
          <p:nvPr/>
        </p:nvSpPr>
        <p:spPr>
          <a:xfrm>
            <a:off x="4340658" y="4021366"/>
            <a:ext cx="975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Primary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23C6C-1999-DD42-9BA9-674AB39EE595}"/>
              </a:ext>
            </a:extLst>
          </p:cNvPr>
          <p:cNvSpPr txBox="1"/>
          <p:nvPr/>
        </p:nvSpPr>
        <p:spPr>
          <a:xfrm>
            <a:off x="5937123" y="4031159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Post-primary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8761AE9-35B7-964E-A873-0AE7433BCF14}"/>
              </a:ext>
            </a:extLst>
          </p:cNvPr>
          <p:cNvSpPr/>
          <p:nvPr/>
        </p:nvSpPr>
        <p:spPr>
          <a:xfrm rot="20234273">
            <a:off x="9313708" y="2829833"/>
            <a:ext cx="799640" cy="174672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3A1B2F0-9555-8744-8905-0408BD99D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0388" y="713598"/>
            <a:ext cx="6237050" cy="471193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tx1"/>
                </a:solidFill>
              </a:rPr>
              <a:t>Localisations of  TB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369EB1-6165-3742-91FD-2DE4ED0E8A79}"/>
              </a:ext>
            </a:extLst>
          </p:cNvPr>
          <p:cNvSpPr txBox="1"/>
          <p:nvPr/>
        </p:nvSpPr>
        <p:spPr>
          <a:xfrm>
            <a:off x="4055773" y="5944347"/>
            <a:ext cx="3487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Elkington PT, Friedland JS. Permutations of time and place in tuberculosis. </a:t>
            </a:r>
            <a:r>
              <a:rPr lang="en-GB" sz="1000" i="1" dirty="0"/>
              <a:t>Lancet Infect Dis</a:t>
            </a:r>
            <a:r>
              <a:rPr lang="en-GB" sz="1000" dirty="0"/>
              <a:t> 2015; </a:t>
            </a:r>
            <a:r>
              <a:rPr lang="en-GB" sz="1000" b="1" dirty="0"/>
              <a:t>15</a:t>
            </a:r>
            <a:r>
              <a:rPr lang="en-GB" sz="1000" dirty="0"/>
              <a:t>: 1357–60.</a:t>
            </a:r>
          </a:p>
        </p:txBody>
      </p:sp>
    </p:spTree>
    <p:extLst>
      <p:ext uri="{BB962C8B-B14F-4D97-AF65-F5344CB8AC3E}">
        <p14:creationId xmlns:p14="http://schemas.microsoft.com/office/powerpoint/2010/main" val="4119859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0F8A4-2D8D-5C4A-843D-30F8BFE5E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400" dirty="0"/>
              <a:t>Lung heterogeneities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93F3D0-4FFC-444A-994C-ED3255230C63}"/>
              </a:ext>
            </a:extLst>
          </p:cNvPr>
          <p:cNvSpPr txBox="1">
            <a:spLocks/>
          </p:cNvSpPr>
          <p:nvPr/>
        </p:nvSpPr>
        <p:spPr>
          <a:xfrm>
            <a:off x="3753043" y="1132980"/>
            <a:ext cx="4184035" cy="1157141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Environmental heterogeneities</a:t>
            </a:r>
          </a:p>
          <a:p>
            <a:pPr lvl="1"/>
            <a:r>
              <a:rPr lang="en-GB" dirty="0"/>
              <a:t>Ventilation (V)</a:t>
            </a:r>
          </a:p>
          <a:p>
            <a:pPr lvl="1"/>
            <a:r>
              <a:rPr lang="en-GB" dirty="0"/>
              <a:t>Perfusion (Q)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A72687D-5D0D-7C4E-AAEC-ACD476638B1E}"/>
              </a:ext>
            </a:extLst>
          </p:cNvPr>
          <p:cNvSpPr/>
          <p:nvPr/>
        </p:nvSpPr>
        <p:spPr>
          <a:xfrm>
            <a:off x="8051377" y="2789740"/>
            <a:ext cx="216817" cy="2564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6B4BAFAF-C8C4-4E4A-AAAF-39604A35DC9B}"/>
              </a:ext>
            </a:extLst>
          </p:cNvPr>
          <p:cNvSpPr/>
          <p:nvPr/>
        </p:nvSpPr>
        <p:spPr>
          <a:xfrm rot="10800000">
            <a:off x="8410474" y="2789740"/>
            <a:ext cx="216817" cy="2564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AF5F4-B8E9-3B4A-A1A6-6D4BA15747FE}"/>
              </a:ext>
            </a:extLst>
          </p:cNvPr>
          <p:cNvSpPr txBox="1"/>
          <p:nvPr/>
        </p:nvSpPr>
        <p:spPr>
          <a:xfrm>
            <a:off x="7892886" y="5378488"/>
            <a:ext cx="572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V,Q,G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EFB3A8-EC36-384B-88EF-45132F5D7539}"/>
              </a:ext>
            </a:extLst>
          </p:cNvPr>
          <p:cNvSpPr txBox="1"/>
          <p:nvPr/>
        </p:nvSpPr>
        <p:spPr>
          <a:xfrm>
            <a:off x="8381016" y="5378489"/>
            <a:ext cx="343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</a:t>
            </a:r>
            <a:r>
              <a:rPr lang="en-GB" sz="1200" baseline="-25000" dirty="0"/>
              <a:t>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052A9-8E33-064B-A459-C032D965B0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59" b="7594"/>
          <a:stretch/>
        </p:blipFill>
        <p:spPr>
          <a:xfrm>
            <a:off x="3632829" y="2679522"/>
            <a:ext cx="3712406" cy="309416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770AA2-0355-BE4B-88D3-C9A11126C5B7}"/>
              </a:ext>
            </a:extLst>
          </p:cNvPr>
          <p:cNvSpPr txBox="1">
            <a:spLocks/>
          </p:cNvSpPr>
          <p:nvPr/>
        </p:nvSpPr>
        <p:spPr>
          <a:xfrm>
            <a:off x="7547831" y="1054028"/>
            <a:ext cx="4184035" cy="115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Oxygen tension (O</a:t>
            </a:r>
            <a:r>
              <a:rPr lang="en-GB" baseline="-25000" dirty="0"/>
              <a:t>2</a:t>
            </a:r>
            <a:r>
              <a:rPr lang="en-GB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Lymphatic drainage (G)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15A87D-6965-B74E-98BA-EF62E41921F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422" t="47025" r="4616" b="47879"/>
          <a:stretch/>
        </p:blipFill>
        <p:spPr>
          <a:xfrm>
            <a:off x="8855568" y="3009924"/>
            <a:ext cx="2831098" cy="20718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4EA08C-90F4-F54C-8E4C-5B47DF215556}"/>
              </a:ext>
            </a:extLst>
          </p:cNvPr>
          <p:cNvSpPr txBox="1"/>
          <p:nvPr/>
        </p:nvSpPr>
        <p:spPr>
          <a:xfrm>
            <a:off x="4017712" y="5949819"/>
            <a:ext cx="33275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West JB. Ventilation-Perfusion Relationships. In: Respiratory Physiology: The Essentials, 7th </a:t>
            </a:r>
            <a:r>
              <a:rPr lang="en-GB" sz="1000" dirty="0" err="1"/>
              <a:t>edn</a:t>
            </a:r>
            <a:r>
              <a:rPr lang="en-GB" sz="1000" dirty="0"/>
              <a:t>. Baltimore, Maryland, USA: Lippincott Williams &amp; Wilkins, 2005: 55–74.</a:t>
            </a:r>
          </a:p>
        </p:txBody>
      </p:sp>
    </p:spTree>
    <p:extLst>
      <p:ext uri="{BB962C8B-B14F-4D97-AF65-F5344CB8AC3E}">
        <p14:creationId xmlns:p14="http://schemas.microsoft.com/office/powerpoint/2010/main" val="2210116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5222-93FC-4B41-AA50-37146460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GB" i="1" dirty="0"/>
              <a:t>In silico </a:t>
            </a:r>
            <a:r>
              <a:rPr lang="en-GB" dirty="0"/>
              <a:t>modelling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A4BD49C-BBED-431A-BDE4-BD59AA46B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9872544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3678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4A39-99A5-284A-A909-7D3B822ED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23" y="1123837"/>
            <a:ext cx="3259015" cy="2305163"/>
          </a:xfrm>
        </p:spPr>
        <p:txBody>
          <a:bodyPr>
            <a:normAutofit/>
          </a:bodyPr>
          <a:lstStyle/>
          <a:p>
            <a:r>
              <a:rPr lang="en-US" sz="3000" spc="-100" dirty="0">
                <a:solidFill>
                  <a:schemeClr val="bg1"/>
                </a:solidFill>
              </a:rPr>
              <a:t>WHOLE-LUNG COMPUTATIONAL MODEL OF </a:t>
            </a:r>
            <a:br>
              <a:rPr lang="en-US" sz="3000" spc="-100" dirty="0">
                <a:solidFill>
                  <a:schemeClr val="bg1"/>
                </a:solidFill>
              </a:rPr>
            </a:br>
            <a:r>
              <a:rPr lang="en-US" sz="3000" spc="-100" dirty="0">
                <a:solidFill>
                  <a:schemeClr val="bg1"/>
                </a:solidFill>
              </a:rPr>
              <a:t>TB</a:t>
            </a:r>
            <a:endParaRPr lang="en-GB" sz="3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6EC33-6CCD-FA47-89A1-A60C7A8E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Novel </a:t>
            </a:r>
            <a:r>
              <a:rPr lang="en-GB" i="1" dirty="0"/>
              <a:t>in silico </a:t>
            </a:r>
            <a:r>
              <a:rPr lang="en-GB" dirty="0"/>
              <a:t>model of TB over whole lung:</a:t>
            </a:r>
          </a:p>
          <a:p>
            <a:pPr lvl="1"/>
            <a:r>
              <a:rPr lang="en-GB" dirty="0"/>
              <a:t>Environmental heterogeneity</a:t>
            </a:r>
          </a:p>
          <a:p>
            <a:pPr lvl="1"/>
            <a:r>
              <a:rPr lang="en-GB" dirty="0"/>
              <a:t>Dissemination possibilities</a:t>
            </a:r>
          </a:p>
          <a:p>
            <a:r>
              <a:rPr lang="en-GB" dirty="0"/>
              <a:t>To better understand:</a:t>
            </a:r>
          </a:p>
          <a:p>
            <a:pPr lvl="1"/>
            <a:r>
              <a:rPr lang="en-GB" dirty="0"/>
              <a:t>Where…</a:t>
            </a:r>
          </a:p>
          <a:p>
            <a:pPr lvl="1"/>
            <a:r>
              <a:rPr lang="en-GB" dirty="0"/>
              <a:t>When…</a:t>
            </a:r>
          </a:p>
          <a:p>
            <a:pPr lvl="1"/>
            <a:r>
              <a:rPr lang="en-GB" dirty="0"/>
              <a:t>How…</a:t>
            </a:r>
          </a:p>
          <a:p>
            <a:pPr lvl="1"/>
            <a:r>
              <a:rPr lang="en-GB" dirty="0"/>
              <a:t>Why…</a:t>
            </a:r>
          </a:p>
          <a:p>
            <a:pPr lvl="1"/>
            <a:r>
              <a:rPr lang="en-GB" dirty="0"/>
              <a:t>…of bacterial localisations during different stages of TB disease.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D1E551-9717-6447-BB72-1E534E348884}"/>
              </a:ext>
            </a:extLst>
          </p:cNvPr>
          <p:cNvSpPr/>
          <p:nvPr/>
        </p:nvSpPr>
        <p:spPr>
          <a:xfrm>
            <a:off x="311235" y="3465891"/>
            <a:ext cx="2825262" cy="21980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" descr="Browser window">
            <a:extLst>
              <a:ext uri="{FF2B5EF4-FFF2-40B4-BE49-F238E27FC236}">
                <a16:creationId xmlns:a16="http://schemas.microsoft.com/office/drawing/2014/main" id="{B1A32A40-53C4-C34A-A8BE-372E8C477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-136788" y="2683685"/>
            <a:ext cx="3721307" cy="3762487"/>
          </a:xfrm>
          <a:prstGeom prst="rect">
            <a:avLst/>
          </a:prstGeom>
        </p:spPr>
      </p:pic>
      <p:pic>
        <p:nvPicPr>
          <p:cNvPr id="5" name="Graphic 4" descr="Lungs">
            <a:extLst>
              <a:ext uri="{FF2B5EF4-FFF2-40B4-BE49-F238E27FC236}">
                <a16:creationId xmlns:a16="http://schemas.microsoft.com/office/drawing/2014/main" id="{550719B9-6B06-6144-8830-2058F1F20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826" y="3986259"/>
            <a:ext cx="1478081" cy="147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002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CB7987D-7806-44BF-94FC-E039F5703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83E798-38DE-4ECB-912E-B2689E296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ADE9E9-F720-493E-8302-358E74E66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335ADE-D873-0B40-B886-B1937EA15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662" y="1035146"/>
            <a:ext cx="4471100" cy="47877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74E3A6-4C55-A146-9ED2-851D564D9493}"/>
              </a:ext>
            </a:extLst>
          </p:cNvPr>
          <p:cNvSpPr txBox="1"/>
          <p:nvPr/>
        </p:nvSpPr>
        <p:spPr>
          <a:xfrm>
            <a:off x="4075693" y="1421028"/>
            <a:ext cx="1600118" cy="64633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Low perfusion,</a:t>
            </a:r>
          </a:p>
          <a:p>
            <a:r>
              <a:rPr lang="en-GB" dirty="0">
                <a:solidFill>
                  <a:schemeClr val="bg1"/>
                </a:solidFill>
              </a:rPr>
              <a:t>High oxygen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BC7F42-E240-5D45-8304-079010660DF4}"/>
              </a:ext>
            </a:extLst>
          </p:cNvPr>
          <p:cNvSpPr txBox="1"/>
          <p:nvPr/>
        </p:nvSpPr>
        <p:spPr>
          <a:xfrm>
            <a:off x="4075693" y="2842056"/>
            <a:ext cx="1983235" cy="646331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GB" dirty="0"/>
              <a:t>Medium perfusion,</a:t>
            </a:r>
          </a:p>
          <a:p>
            <a:r>
              <a:rPr lang="en-GB" dirty="0"/>
              <a:t>Medium oxygen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BFDB62-F9A0-6146-A620-BE7F8AFB93F6}"/>
              </a:ext>
            </a:extLst>
          </p:cNvPr>
          <p:cNvSpPr txBox="1"/>
          <p:nvPr/>
        </p:nvSpPr>
        <p:spPr>
          <a:xfrm>
            <a:off x="4075693" y="4440197"/>
            <a:ext cx="1643399" cy="64633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High perfusion,</a:t>
            </a:r>
          </a:p>
          <a:p>
            <a:r>
              <a:rPr lang="en-GB" dirty="0">
                <a:solidFill>
                  <a:schemeClr val="bg1"/>
                </a:solidFill>
              </a:rPr>
              <a:t>Low oxygen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F611D7-B004-A645-B237-FC548958FDE1}"/>
              </a:ext>
            </a:extLst>
          </p:cNvPr>
          <p:cNvSpPr txBox="1"/>
          <p:nvPr/>
        </p:nvSpPr>
        <p:spPr>
          <a:xfrm>
            <a:off x="10818932" y="3562393"/>
            <a:ext cx="915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Lymphatics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DDCFC61-A179-914D-B853-44DBB6725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8" y="2335805"/>
            <a:ext cx="3259015" cy="2305163"/>
          </a:xfrm>
        </p:spPr>
        <p:txBody>
          <a:bodyPr>
            <a:normAutofit/>
          </a:bodyPr>
          <a:lstStyle/>
          <a:p>
            <a:r>
              <a:rPr lang="en-US" sz="3000" spc="-100" dirty="0">
                <a:solidFill>
                  <a:schemeClr val="bg1"/>
                </a:solidFill>
              </a:rPr>
              <a:t>Whole-lung</a:t>
            </a:r>
            <a:br>
              <a:rPr lang="en-US" sz="3000" spc="-100" dirty="0">
                <a:solidFill>
                  <a:schemeClr val="bg1"/>
                </a:solidFill>
              </a:rPr>
            </a:br>
            <a:r>
              <a:rPr lang="en-US" sz="3000" spc="-100" dirty="0">
                <a:solidFill>
                  <a:schemeClr val="bg1"/>
                </a:solidFill>
              </a:rPr>
              <a:t>computational</a:t>
            </a:r>
            <a:br>
              <a:rPr lang="en-US" sz="3000" spc="-100" dirty="0">
                <a:solidFill>
                  <a:schemeClr val="bg1"/>
                </a:solidFill>
              </a:rPr>
            </a:br>
            <a:r>
              <a:rPr lang="en-US" sz="3000" spc="-100" dirty="0">
                <a:solidFill>
                  <a:schemeClr val="bg1"/>
                </a:solidFill>
              </a:rPr>
              <a:t>model of  TB</a:t>
            </a:r>
            <a:endParaRPr lang="en-GB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458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DE725-E68C-FD4F-8526-752ACD9C6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Attributes - Environmental Conditions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5741C-BD3A-5349-87CB-4228CD301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6C3000-BBB8-AE4C-B724-6288EE31F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785135"/>
              </p:ext>
            </p:extLst>
          </p:nvPr>
        </p:nvGraphicFramePr>
        <p:xfrm>
          <a:off x="4569713" y="2497328"/>
          <a:ext cx="519176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640">
                  <a:extLst>
                    <a:ext uri="{9D8B030D-6E8A-4147-A177-3AD203B41FA5}">
                      <a16:colId xmlns:a16="http://schemas.microsoft.com/office/drawing/2014/main" val="2668955529"/>
                    </a:ext>
                  </a:extLst>
                </a:gridCol>
                <a:gridCol w="1087120">
                  <a:extLst>
                    <a:ext uri="{9D8B030D-6E8A-4147-A177-3AD203B41FA5}">
                      <a16:colId xmlns:a16="http://schemas.microsoft.com/office/drawing/2014/main" val="4271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34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</a:rPr>
                        <a:t>Ventilation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V</a:t>
                      </a:r>
                      <a:endParaRPr lang="en-GB" i="1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Perfusion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Q</a:t>
                      </a:r>
                      <a:endParaRPr lang="en-GB" i="1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32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Oxygen tension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n-GB" i="1" baseline="-25000" dirty="0">
                          <a:latin typeface="+mn-lt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71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>
                          <a:latin typeface="+mn-lt"/>
                        </a:rPr>
                        <a:t>Drainage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i="1" dirty="0">
                          <a:latin typeface="+mn-lt"/>
                          <a:cs typeface="Times New Roman" panose="02020603050405020304" pitchFamily="18" charset="0"/>
                        </a:rPr>
                        <a:t>G</a:t>
                      </a:r>
                      <a:endParaRPr lang="en-GB" i="1" baseline="-25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25189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278946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529A"/>
      </a:accent1>
      <a:accent2>
        <a:srgbClr val="ED3123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953</Words>
  <Application>Microsoft Macintosh PowerPoint</Application>
  <PresentationFormat>Widescreen</PresentationFormat>
  <Paragraphs>280</Paragraphs>
  <Slides>24</Slides>
  <Notes>13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Corbel</vt:lpstr>
      <vt:lpstr>Times New Roman</vt:lpstr>
      <vt:lpstr>Wingdings 2</vt:lpstr>
      <vt:lpstr>Wingdings 3</vt:lpstr>
      <vt:lpstr>Frame</vt:lpstr>
      <vt:lpstr>Network modelling in tuberculosis: Building the virtual patient </vt:lpstr>
      <vt:lpstr>Overview</vt:lpstr>
      <vt:lpstr>Reducing TB treatment duration</vt:lpstr>
      <vt:lpstr>Localisations of  TB</vt:lpstr>
      <vt:lpstr>Lung heterogeneities</vt:lpstr>
      <vt:lpstr>In silico modelling</vt:lpstr>
      <vt:lpstr>WHOLE-LUNG COMPUTATIONAL MODEL OF  TB</vt:lpstr>
      <vt:lpstr>Whole-lung computational model of  TB</vt:lpstr>
      <vt:lpstr>Attributes - Environmental Conditions </vt:lpstr>
      <vt:lpstr>Populations</vt:lpstr>
      <vt:lpstr>PowerPoint Presentation</vt:lpstr>
      <vt:lpstr>Events</vt:lpstr>
      <vt:lpstr>Dissemination</vt:lpstr>
      <vt:lpstr>RESULTS</vt:lpstr>
      <vt:lpstr>Effects of heterogeneity in environment</vt:lpstr>
      <vt:lpstr>Effects of heterogeneity in environment</vt:lpstr>
      <vt:lpstr>Effects of heterogeneity in environment</vt:lpstr>
      <vt:lpstr>Conclusions 1</vt:lpstr>
      <vt:lpstr>PowerPoint Presentation</vt:lpstr>
      <vt:lpstr>Model Developments</vt:lpstr>
      <vt:lpstr>PowerPoint Presentation</vt:lpstr>
      <vt:lpstr>Conclusions 2</vt:lpstr>
      <vt:lpstr>Future Work 2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modelling in tuberculosis: Building the virtual patient </dc:title>
  <dc:creator>Michael Pitcher</dc:creator>
  <cp:lastModifiedBy>Michael Pitcher</cp:lastModifiedBy>
  <cp:revision>14</cp:revision>
  <dcterms:created xsi:type="dcterms:W3CDTF">2019-07-03T09:32:22Z</dcterms:created>
  <dcterms:modified xsi:type="dcterms:W3CDTF">2019-07-04T10:02:41Z</dcterms:modified>
</cp:coreProperties>
</file>